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2" r:id="rId2"/>
    <p:sldId id="286" r:id="rId3"/>
    <p:sldId id="275" r:id="rId4"/>
    <p:sldId id="276" r:id="rId5"/>
    <p:sldId id="273" r:id="rId6"/>
    <p:sldId id="274" r:id="rId7"/>
    <p:sldId id="283" r:id="rId8"/>
    <p:sldId id="277" r:id="rId9"/>
    <p:sldId id="285" r:id="rId10"/>
    <p:sldId id="28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DC0FF"/>
    <a:srgbClr val="14FCCA"/>
    <a:srgbClr val="FF6600"/>
    <a:srgbClr val="2FA6FF"/>
    <a:srgbClr val="FFC5C5"/>
    <a:srgbClr val="FFA3A3"/>
    <a:srgbClr val="FF8585"/>
    <a:srgbClr val="FF69A6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1841" autoAdjust="0"/>
  </p:normalViewPr>
  <p:slideViewPr>
    <p:cSldViewPr snapToGrid="0">
      <p:cViewPr varScale="1">
        <p:scale>
          <a:sx n="51" d="100"/>
          <a:sy n="51" d="100"/>
        </p:scale>
        <p:origin x="128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CBBE-2FA1-4E2B-B339-C52591C389D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7EE393-2C5C-4AF6-90FF-77A927217307}">
      <dgm:prSet phldrT="[Text]" custT="1"/>
      <dgm:spPr>
        <a:solidFill>
          <a:srgbClr val="FF0066">
            <a:alpha val="89804"/>
          </a:srgb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+mj-lt"/>
            </a:rPr>
            <a:t>Intersections</a:t>
          </a:r>
        </a:p>
      </dgm:t>
    </dgm:pt>
    <dgm:pt modelId="{97F142E6-9D01-4C7E-B359-2AC20BD534F7}" type="parTrans" cxnId="{DEEC3C94-198B-4C38-941B-9D73993F00C2}">
      <dgm:prSet/>
      <dgm:spPr/>
      <dgm:t>
        <a:bodyPr/>
        <a:lstStyle/>
        <a:p>
          <a:endParaRPr lang="en-US"/>
        </a:p>
      </dgm:t>
    </dgm:pt>
    <dgm:pt modelId="{DFF86223-08C0-4D12-9776-08232A23ABD9}" type="sibTrans" cxnId="{DEEC3C94-198B-4C38-941B-9D73993F00C2}">
      <dgm:prSet/>
      <dgm:spPr/>
      <dgm:t>
        <a:bodyPr/>
        <a:lstStyle/>
        <a:p>
          <a:endParaRPr lang="en-US"/>
        </a:p>
      </dgm:t>
    </dgm:pt>
    <dgm:pt modelId="{418BC60D-E553-4A90-935C-77517077A90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dirty="0">
              <a:latin typeface="+mj-lt"/>
            </a:rPr>
            <a:t>Homelessness</a:t>
          </a:r>
        </a:p>
      </dgm:t>
    </dgm:pt>
    <dgm:pt modelId="{96D34E71-82C9-4C7E-9212-E2BC8E1D3E17}" type="parTrans" cxnId="{2FE1D213-5430-464D-8643-68091E2FEA9B}">
      <dgm:prSet/>
      <dgm:spPr/>
      <dgm:t>
        <a:bodyPr/>
        <a:lstStyle/>
        <a:p>
          <a:endParaRPr lang="en-US"/>
        </a:p>
      </dgm:t>
    </dgm:pt>
    <dgm:pt modelId="{44102C02-AAA1-48A1-9B5B-E5FA88B6141D}" type="sibTrans" cxnId="{2FE1D213-5430-464D-8643-68091E2FEA9B}">
      <dgm:prSet/>
      <dgm:spPr/>
      <dgm:t>
        <a:bodyPr/>
        <a:lstStyle/>
        <a:p>
          <a:endParaRPr lang="en-US"/>
        </a:p>
      </dgm:t>
    </dgm:pt>
    <dgm:pt modelId="{D4737927-E9A3-4C98-862C-0799EEFBA97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dirty="0">
              <a:latin typeface="+mj-lt"/>
            </a:rPr>
            <a:t>AOD</a:t>
          </a:r>
        </a:p>
      </dgm:t>
    </dgm:pt>
    <dgm:pt modelId="{E37CBE98-D9A4-459E-87BA-7EC7E00713B7}" type="parTrans" cxnId="{C83F899B-44AA-4BA0-939B-438174E6E675}">
      <dgm:prSet/>
      <dgm:spPr/>
      <dgm:t>
        <a:bodyPr/>
        <a:lstStyle/>
        <a:p>
          <a:endParaRPr lang="en-US"/>
        </a:p>
      </dgm:t>
    </dgm:pt>
    <dgm:pt modelId="{036DDE98-22D9-466A-A6AD-EE62AA639CCD}" type="sibTrans" cxnId="{C83F899B-44AA-4BA0-939B-438174E6E675}">
      <dgm:prSet/>
      <dgm:spPr/>
      <dgm:t>
        <a:bodyPr/>
        <a:lstStyle/>
        <a:p>
          <a:endParaRPr lang="en-US"/>
        </a:p>
      </dgm:t>
    </dgm:pt>
    <dgm:pt modelId="{93A96C2B-B3D7-4BFA-9A9B-9C6EFF131C37}">
      <dgm:prSet phldrT="[Text]" custT="1"/>
      <dgm:spPr>
        <a:solidFill>
          <a:srgbClr val="FF0066">
            <a:alpha val="90000"/>
          </a:srgb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+mj-lt"/>
            </a:rPr>
            <a:t>Intersectionality</a:t>
          </a:r>
        </a:p>
      </dgm:t>
    </dgm:pt>
    <dgm:pt modelId="{52469A5E-F46F-4546-B447-46A8ACB1156D}" type="parTrans" cxnId="{8306BFE1-1479-4409-82AF-42E2F059EDD1}">
      <dgm:prSet/>
      <dgm:spPr/>
      <dgm:t>
        <a:bodyPr/>
        <a:lstStyle/>
        <a:p>
          <a:endParaRPr lang="en-US"/>
        </a:p>
      </dgm:t>
    </dgm:pt>
    <dgm:pt modelId="{5EF8E306-06AB-4D0F-9F12-BBD197350B96}" type="sibTrans" cxnId="{8306BFE1-1479-4409-82AF-42E2F059EDD1}">
      <dgm:prSet/>
      <dgm:spPr/>
      <dgm:t>
        <a:bodyPr/>
        <a:lstStyle/>
        <a:p>
          <a:endParaRPr lang="en-US"/>
        </a:p>
      </dgm:t>
    </dgm:pt>
    <dgm:pt modelId="{1ABA3192-CAEE-4644-9DAD-03BBA34658C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>
              <a:latin typeface="+mj-lt"/>
            </a:rPr>
            <a:t>Culture</a:t>
          </a:r>
        </a:p>
      </dgm:t>
    </dgm:pt>
    <dgm:pt modelId="{3B145083-A6B1-4B5F-AF3A-F7F1FD441586}" type="parTrans" cxnId="{BA55F366-A90F-4744-8950-2DEBBA841AD2}">
      <dgm:prSet/>
      <dgm:spPr/>
      <dgm:t>
        <a:bodyPr/>
        <a:lstStyle/>
        <a:p>
          <a:endParaRPr lang="en-US"/>
        </a:p>
      </dgm:t>
    </dgm:pt>
    <dgm:pt modelId="{5463DD0F-97C2-496D-928C-A0D8BFFD26DA}" type="sibTrans" cxnId="{BA55F366-A90F-4744-8950-2DEBBA841AD2}">
      <dgm:prSet/>
      <dgm:spPr/>
      <dgm:t>
        <a:bodyPr/>
        <a:lstStyle/>
        <a:p>
          <a:endParaRPr lang="en-US"/>
        </a:p>
      </dgm:t>
    </dgm:pt>
    <dgm:pt modelId="{184E6655-265A-43DF-AB46-211C3EA3EF1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dirty="0">
              <a:latin typeface="+mj-lt"/>
            </a:rPr>
            <a:t>Mental Health</a:t>
          </a:r>
        </a:p>
      </dgm:t>
    </dgm:pt>
    <dgm:pt modelId="{4AC8CC22-32FD-47C6-A352-022137808184}" type="parTrans" cxnId="{F3C4C4CC-05A2-4A84-BFCA-7F9B6B476815}">
      <dgm:prSet/>
      <dgm:spPr/>
      <dgm:t>
        <a:bodyPr/>
        <a:lstStyle/>
        <a:p>
          <a:endParaRPr lang="en-US"/>
        </a:p>
      </dgm:t>
    </dgm:pt>
    <dgm:pt modelId="{B6BA1524-5FA5-49C8-9E55-FB4681C01BCB}" type="sibTrans" cxnId="{F3C4C4CC-05A2-4A84-BFCA-7F9B6B476815}">
      <dgm:prSet/>
      <dgm:spPr/>
      <dgm:t>
        <a:bodyPr/>
        <a:lstStyle/>
        <a:p>
          <a:endParaRPr lang="en-US"/>
        </a:p>
      </dgm:t>
    </dgm:pt>
    <dgm:pt modelId="{5DB40A69-35E1-4537-9ED7-F0363AB9E4C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>
              <a:latin typeface="+mj-lt"/>
            </a:rPr>
            <a:t>Sexual Identity</a:t>
          </a:r>
        </a:p>
      </dgm:t>
    </dgm:pt>
    <dgm:pt modelId="{E0A4E244-2D23-4EE8-B26A-BA02D472CB06}" type="parTrans" cxnId="{C4619D16-359C-46C7-842B-9A77956108B8}">
      <dgm:prSet/>
      <dgm:spPr/>
      <dgm:t>
        <a:bodyPr/>
        <a:lstStyle/>
        <a:p>
          <a:endParaRPr lang="en-US"/>
        </a:p>
      </dgm:t>
    </dgm:pt>
    <dgm:pt modelId="{28EBCF0C-C56D-41BD-8083-E34A8172AF1B}" type="sibTrans" cxnId="{C4619D16-359C-46C7-842B-9A77956108B8}">
      <dgm:prSet/>
      <dgm:spPr/>
      <dgm:t>
        <a:bodyPr/>
        <a:lstStyle/>
        <a:p>
          <a:endParaRPr lang="en-US"/>
        </a:p>
      </dgm:t>
    </dgm:pt>
    <dgm:pt modelId="{C298584B-A35E-4DCB-97E9-E50AC5B540DA}" type="pres">
      <dgm:prSet presAssocID="{CD79CBBE-2FA1-4E2B-B339-C52591C389D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9CAA1A7-C0EE-4010-8F35-041065DB5B2F}" type="pres">
      <dgm:prSet presAssocID="{CD79CBBE-2FA1-4E2B-B339-C52591C389D4}" presName="dummyMaxCanvas" presStyleCnt="0"/>
      <dgm:spPr/>
    </dgm:pt>
    <dgm:pt modelId="{4FB7472F-F135-4D18-8B0D-BE75582D121A}" type="pres">
      <dgm:prSet presAssocID="{CD79CBBE-2FA1-4E2B-B339-C52591C389D4}" presName="parentComposite" presStyleCnt="0"/>
      <dgm:spPr/>
    </dgm:pt>
    <dgm:pt modelId="{37BD7756-763D-4B6A-BD29-0B8501D80FE9}" type="pres">
      <dgm:prSet presAssocID="{CD79CBBE-2FA1-4E2B-B339-C52591C389D4}" presName="parent1" presStyleLbl="alignAccFollowNode1" presStyleIdx="0" presStyleCnt="4" custScaleX="117162" custScaleY="113847" custLinFactNeighborX="782" custLinFactNeighborY="-4672">
        <dgm:presLayoutVars>
          <dgm:chMax val="4"/>
        </dgm:presLayoutVars>
      </dgm:prSet>
      <dgm:spPr/>
    </dgm:pt>
    <dgm:pt modelId="{6700DB5F-5F00-4AD1-B74E-F8C9E713DC29}" type="pres">
      <dgm:prSet presAssocID="{CD79CBBE-2FA1-4E2B-B339-C52591C389D4}" presName="parent2" presStyleLbl="alignAccFollowNode1" presStyleIdx="1" presStyleCnt="4" custScaleX="145733">
        <dgm:presLayoutVars>
          <dgm:chMax val="4"/>
        </dgm:presLayoutVars>
      </dgm:prSet>
      <dgm:spPr/>
    </dgm:pt>
    <dgm:pt modelId="{09F4E42D-4D4F-43E0-A2D0-A9C9AF40711C}" type="pres">
      <dgm:prSet presAssocID="{CD79CBBE-2FA1-4E2B-B339-C52591C389D4}" presName="childrenComposite" presStyleCnt="0"/>
      <dgm:spPr/>
    </dgm:pt>
    <dgm:pt modelId="{FFCD6521-B636-4E3D-BC36-2F7A8540B5B0}" type="pres">
      <dgm:prSet presAssocID="{CD79CBBE-2FA1-4E2B-B339-C52591C389D4}" presName="dummyMaxCanvas_ChildArea" presStyleCnt="0"/>
      <dgm:spPr/>
    </dgm:pt>
    <dgm:pt modelId="{C9B1CAA9-2464-4F64-BDEE-0A2E4FB37576}" type="pres">
      <dgm:prSet presAssocID="{CD79CBBE-2FA1-4E2B-B339-C52591C389D4}" presName="fulcrum" presStyleLbl="alignAccFollowNode1" presStyleIdx="2" presStyleCnt="4"/>
      <dgm:spPr/>
    </dgm:pt>
    <dgm:pt modelId="{C2E0D10D-5F3C-4A7F-B11C-F8244EF4EE07}" type="pres">
      <dgm:prSet presAssocID="{CD79CBBE-2FA1-4E2B-B339-C52591C389D4}" presName="balance_32" presStyleLbl="alignAccFollowNode1" presStyleIdx="3" presStyleCnt="4">
        <dgm:presLayoutVars>
          <dgm:bulletEnabled val="1"/>
        </dgm:presLayoutVars>
      </dgm:prSet>
      <dgm:spPr/>
    </dgm:pt>
    <dgm:pt modelId="{B01C705D-1675-4ECE-8AFF-0028C4588817}" type="pres">
      <dgm:prSet presAssocID="{CD79CBBE-2FA1-4E2B-B339-C52591C389D4}" presName="left_32_1" presStyleLbl="node1" presStyleIdx="0" presStyleCnt="5">
        <dgm:presLayoutVars>
          <dgm:bulletEnabled val="1"/>
        </dgm:presLayoutVars>
      </dgm:prSet>
      <dgm:spPr/>
    </dgm:pt>
    <dgm:pt modelId="{90F10456-BDAF-44D9-BAB4-64E2850DE676}" type="pres">
      <dgm:prSet presAssocID="{CD79CBBE-2FA1-4E2B-B339-C52591C389D4}" presName="left_32_2" presStyleLbl="node1" presStyleIdx="1" presStyleCnt="5">
        <dgm:presLayoutVars>
          <dgm:bulletEnabled val="1"/>
        </dgm:presLayoutVars>
      </dgm:prSet>
      <dgm:spPr/>
    </dgm:pt>
    <dgm:pt modelId="{B7277864-4F33-4470-A323-98CBB454FB09}" type="pres">
      <dgm:prSet presAssocID="{CD79CBBE-2FA1-4E2B-B339-C52591C389D4}" presName="left_32_3" presStyleLbl="node1" presStyleIdx="2" presStyleCnt="5">
        <dgm:presLayoutVars>
          <dgm:bulletEnabled val="1"/>
        </dgm:presLayoutVars>
      </dgm:prSet>
      <dgm:spPr/>
    </dgm:pt>
    <dgm:pt modelId="{478C4D49-8F84-4878-BFFA-E049FE4F857D}" type="pres">
      <dgm:prSet presAssocID="{CD79CBBE-2FA1-4E2B-B339-C52591C389D4}" presName="right_32_1" presStyleLbl="node1" presStyleIdx="3" presStyleCnt="5">
        <dgm:presLayoutVars>
          <dgm:bulletEnabled val="1"/>
        </dgm:presLayoutVars>
      </dgm:prSet>
      <dgm:spPr/>
    </dgm:pt>
    <dgm:pt modelId="{6602CCD2-EFB1-4601-B29B-218D35BD9FC7}" type="pres">
      <dgm:prSet presAssocID="{CD79CBBE-2FA1-4E2B-B339-C52591C389D4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2FE1D213-5430-464D-8643-68091E2FEA9B}" srcId="{1E7EE393-2C5C-4AF6-90FF-77A927217307}" destId="{418BC60D-E553-4A90-935C-77517077A905}" srcOrd="0" destOrd="0" parTransId="{96D34E71-82C9-4C7E-9212-E2BC8E1D3E17}" sibTransId="{44102C02-AAA1-48A1-9B5B-E5FA88B6141D}"/>
    <dgm:cxn modelId="{3AC3A714-FF1A-412A-AD43-30741A703A9A}" type="presOf" srcId="{5DB40A69-35E1-4537-9ED7-F0363AB9E4CB}" destId="{6602CCD2-EFB1-4601-B29B-218D35BD9FC7}" srcOrd="0" destOrd="0" presId="urn:microsoft.com/office/officeart/2005/8/layout/balance1"/>
    <dgm:cxn modelId="{C4619D16-359C-46C7-842B-9A77956108B8}" srcId="{93A96C2B-B3D7-4BFA-9A9B-9C6EFF131C37}" destId="{5DB40A69-35E1-4537-9ED7-F0363AB9E4CB}" srcOrd="1" destOrd="0" parTransId="{E0A4E244-2D23-4EE8-B26A-BA02D472CB06}" sibTransId="{28EBCF0C-C56D-41BD-8083-E34A8172AF1B}"/>
    <dgm:cxn modelId="{1E916E27-39C8-4F15-BA35-47302AA6F5D9}" type="presOf" srcId="{93A96C2B-B3D7-4BFA-9A9B-9C6EFF131C37}" destId="{6700DB5F-5F00-4AD1-B74E-F8C9E713DC29}" srcOrd="0" destOrd="0" presId="urn:microsoft.com/office/officeart/2005/8/layout/balance1"/>
    <dgm:cxn modelId="{B99B7342-0EFD-4B35-B21F-EEB07FA79DBE}" type="presOf" srcId="{418BC60D-E553-4A90-935C-77517077A905}" destId="{B01C705D-1675-4ECE-8AFF-0028C4588817}" srcOrd="0" destOrd="0" presId="urn:microsoft.com/office/officeart/2005/8/layout/balance1"/>
    <dgm:cxn modelId="{6EEB6144-C533-42F4-A827-1D772F863D0A}" type="presOf" srcId="{D4737927-E9A3-4C98-862C-0799EEFBA97B}" destId="{B7277864-4F33-4470-A323-98CBB454FB09}" srcOrd="0" destOrd="0" presId="urn:microsoft.com/office/officeart/2005/8/layout/balance1"/>
    <dgm:cxn modelId="{96C91654-24F2-4232-B3EA-6F4BE3320D44}" type="presOf" srcId="{1E7EE393-2C5C-4AF6-90FF-77A927217307}" destId="{37BD7756-763D-4B6A-BD29-0B8501D80FE9}" srcOrd="0" destOrd="0" presId="urn:microsoft.com/office/officeart/2005/8/layout/balance1"/>
    <dgm:cxn modelId="{BA55F366-A90F-4744-8950-2DEBBA841AD2}" srcId="{93A96C2B-B3D7-4BFA-9A9B-9C6EFF131C37}" destId="{1ABA3192-CAEE-4644-9DAD-03BBA34658CE}" srcOrd="0" destOrd="0" parTransId="{3B145083-A6B1-4B5F-AF3A-F7F1FD441586}" sibTransId="{5463DD0F-97C2-496D-928C-A0D8BFFD26DA}"/>
    <dgm:cxn modelId="{6E8FA77A-8FD2-4709-9B71-9DFB7A310EB2}" type="presOf" srcId="{1ABA3192-CAEE-4644-9DAD-03BBA34658CE}" destId="{478C4D49-8F84-4878-BFFA-E049FE4F857D}" srcOrd="0" destOrd="0" presId="urn:microsoft.com/office/officeart/2005/8/layout/balance1"/>
    <dgm:cxn modelId="{DEEC3C94-198B-4C38-941B-9D73993F00C2}" srcId="{CD79CBBE-2FA1-4E2B-B339-C52591C389D4}" destId="{1E7EE393-2C5C-4AF6-90FF-77A927217307}" srcOrd="0" destOrd="0" parTransId="{97F142E6-9D01-4C7E-B359-2AC20BD534F7}" sibTransId="{DFF86223-08C0-4D12-9776-08232A23ABD9}"/>
    <dgm:cxn modelId="{C83F899B-44AA-4BA0-939B-438174E6E675}" srcId="{1E7EE393-2C5C-4AF6-90FF-77A927217307}" destId="{D4737927-E9A3-4C98-862C-0799EEFBA97B}" srcOrd="2" destOrd="0" parTransId="{E37CBE98-D9A4-459E-87BA-7EC7E00713B7}" sibTransId="{036DDE98-22D9-466A-A6AD-EE62AA639CCD}"/>
    <dgm:cxn modelId="{1D6023A7-DE40-47D0-9905-CC651D69C62A}" type="presOf" srcId="{184E6655-265A-43DF-AB46-211C3EA3EF1D}" destId="{90F10456-BDAF-44D9-BAB4-64E2850DE676}" srcOrd="0" destOrd="0" presId="urn:microsoft.com/office/officeart/2005/8/layout/balance1"/>
    <dgm:cxn modelId="{4E0429A7-3442-49CA-9047-949F00722FAB}" type="presOf" srcId="{CD79CBBE-2FA1-4E2B-B339-C52591C389D4}" destId="{C298584B-A35E-4DCB-97E9-E50AC5B540DA}" srcOrd="0" destOrd="0" presId="urn:microsoft.com/office/officeart/2005/8/layout/balance1"/>
    <dgm:cxn modelId="{F3C4C4CC-05A2-4A84-BFCA-7F9B6B476815}" srcId="{1E7EE393-2C5C-4AF6-90FF-77A927217307}" destId="{184E6655-265A-43DF-AB46-211C3EA3EF1D}" srcOrd="1" destOrd="0" parTransId="{4AC8CC22-32FD-47C6-A352-022137808184}" sibTransId="{B6BA1524-5FA5-49C8-9E55-FB4681C01BCB}"/>
    <dgm:cxn modelId="{8306BFE1-1479-4409-82AF-42E2F059EDD1}" srcId="{CD79CBBE-2FA1-4E2B-B339-C52591C389D4}" destId="{93A96C2B-B3D7-4BFA-9A9B-9C6EFF131C37}" srcOrd="1" destOrd="0" parTransId="{52469A5E-F46F-4546-B447-46A8ACB1156D}" sibTransId="{5EF8E306-06AB-4D0F-9F12-BBD197350B96}"/>
    <dgm:cxn modelId="{902F70F6-5C7F-41B2-B52F-ADBDF72BE26A}" type="presParOf" srcId="{C298584B-A35E-4DCB-97E9-E50AC5B540DA}" destId="{69CAA1A7-C0EE-4010-8F35-041065DB5B2F}" srcOrd="0" destOrd="0" presId="urn:microsoft.com/office/officeart/2005/8/layout/balance1"/>
    <dgm:cxn modelId="{A3FDC90E-1233-40B9-8BCF-B83A4AFB7519}" type="presParOf" srcId="{C298584B-A35E-4DCB-97E9-E50AC5B540DA}" destId="{4FB7472F-F135-4D18-8B0D-BE75582D121A}" srcOrd="1" destOrd="0" presId="urn:microsoft.com/office/officeart/2005/8/layout/balance1"/>
    <dgm:cxn modelId="{953AAD91-F9E0-4585-A7D8-C2E785632020}" type="presParOf" srcId="{4FB7472F-F135-4D18-8B0D-BE75582D121A}" destId="{37BD7756-763D-4B6A-BD29-0B8501D80FE9}" srcOrd="0" destOrd="0" presId="urn:microsoft.com/office/officeart/2005/8/layout/balance1"/>
    <dgm:cxn modelId="{5001B4CD-16EA-44DA-BDB4-ED8BB69DB6AC}" type="presParOf" srcId="{4FB7472F-F135-4D18-8B0D-BE75582D121A}" destId="{6700DB5F-5F00-4AD1-B74E-F8C9E713DC29}" srcOrd="1" destOrd="0" presId="urn:microsoft.com/office/officeart/2005/8/layout/balance1"/>
    <dgm:cxn modelId="{A8BD51B6-581C-46EB-810E-3FB79A0940E1}" type="presParOf" srcId="{C298584B-A35E-4DCB-97E9-E50AC5B540DA}" destId="{09F4E42D-4D4F-43E0-A2D0-A9C9AF40711C}" srcOrd="2" destOrd="0" presId="urn:microsoft.com/office/officeart/2005/8/layout/balance1"/>
    <dgm:cxn modelId="{B5AEE94E-0D66-4AAE-B311-4AABB31E7429}" type="presParOf" srcId="{09F4E42D-4D4F-43E0-A2D0-A9C9AF40711C}" destId="{FFCD6521-B636-4E3D-BC36-2F7A8540B5B0}" srcOrd="0" destOrd="0" presId="urn:microsoft.com/office/officeart/2005/8/layout/balance1"/>
    <dgm:cxn modelId="{533B6AA3-3BB8-41C1-9CDF-26D7D448848C}" type="presParOf" srcId="{09F4E42D-4D4F-43E0-A2D0-A9C9AF40711C}" destId="{C9B1CAA9-2464-4F64-BDEE-0A2E4FB37576}" srcOrd="1" destOrd="0" presId="urn:microsoft.com/office/officeart/2005/8/layout/balance1"/>
    <dgm:cxn modelId="{B69D87F7-840D-4F3A-843A-0ACC885C9CE3}" type="presParOf" srcId="{09F4E42D-4D4F-43E0-A2D0-A9C9AF40711C}" destId="{C2E0D10D-5F3C-4A7F-B11C-F8244EF4EE07}" srcOrd="2" destOrd="0" presId="urn:microsoft.com/office/officeart/2005/8/layout/balance1"/>
    <dgm:cxn modelId="{C8C3FD07-5E33-4C01-937C-29FBB87ACD99}" type="presParOf" srcId="{09F4E42D-4D4F-43E0-A2D0-A9C9AF40711C}" destId="{B01C705D-1675-4ECE-8AFF-0028C4588817}" srcOrd="3" destOrd="0" presId="urn:microsoft.com/office/officeart/2005/8/layout/balance1"/>
    <dgm:cxn modelId="{A35AC9B1-35E6-48D4-B212-81E6B32462BF}" type="presParOf" srcId="{09F4E42D-4D4F-43E0-A2D0-A9C9AF40711C}" destId="{90F10456-BDAF-44D9-BAB4-64E2850DE676}" srcOrd="4" destOrd="0" presId="urn:microsoft.com/office/officeart/2005/8/layout/balance1"/>
    <dgm:cxn modelId="{EA895BB8-5FBB-4DB2-9AAC-F859C4A1E74B}" type="presParOf" srcId="{09F4E42D-4D4F-43E0-A2D0-A9C9AF40711C}" destId="{B7277864-4F33-4470-A323-98CBB454FB09}" srcOrd="5" destOrd="0" presId="urn:microsoft.com/office/officeart/2005/8/layout/balance1"/>
    <dgm:cxn modelId="{A8CC7FE0-00F4-4320-B2AA-26B390339ED1}" type="presParOf" srcId="{09F4E42D-4D4F-43E0-A2D0-A9C9AF40711C}" destId="{478C4D49-8F84-4878-BFFA-E049FE4F857D}" srcOrd="6" destOrd="0" presId="urn:microsoft.com/office/officeart/2005/8/layout/balance1"/>
    <dgm:cxn modelId="{D52EB263-5050-40FD-9A60-48AAE5FEF9B4}" type="presParOf" srcId="{09F4E42D-4D4F-43E0-A2D0-A9C9AF40711C}" destId="{6602CCD2-EFB1-4601-B29B-218D35BD9FC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78D74-9560-4A1C-AC63-5F1DA27FEF8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6AB1A-C588-4374-BD31-A0EF77B7089D}">
      <dgm:prSet phldrT="[Text]"/>
      <dgm:spPr>
        <a:solidFill>
          <a:schemeClr val="tx1">
            <a:alpha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FDV</a:t>
          </a:r>
        </a:p>
      </dgm:t>
    </dgm:pt>
    <dgm:pt modelId="{4AE1558B-763B-4695-884F-0CE7C251FC66}" type="parTrans" cxnId="{A050FFF2-41D8-4853-9953-0442234B7CAA}">
      <dgm:prSet/>
      <dgm:spPr/>
      <dgm:t>
        <a:bodyPr/>
        <a:lstStyle/>
        <a:p>
          <a:endParaRPr lang="en-US"/>
        </a:p>
      </dgm:t>
    </dgm:pt>
    <dgm:pt modelId="{95790BC2-3C64-41D0-83E8-7C26891E6F3F}" type="sibTrans" cxnId="{A050FFF2-41D8-4853-9953-0442234B7CAA}">
      <dgm:prSet/>
      <dgm:spPr/>
      <dgm:t>
        <a:bodyPr/>
        <a:lstStyle/>
        <a:p>
          <a:endParaRPr lang="en-US"/>
        </a:p>
      </dgm:t>
    </dgm:pt>
    <dgm:pt modelId="{A19B6B85-1512-4B4C-94E1-80CD3F90FF8E}">
      <dgm:prSet phldrT="[Text]" custT="1"/>
      <dgm:spPr>
        <a:solidFill>
          <a:srgbClr val="7030A0">
            <a:alpha val="50000"/>
          </a:srgbClr>
        </a:solidFill>
        <a:ln>
          <a:solidFill>
            <a:srgbClr val="7030A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/>
            <a:t>Victim Engage-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/>
            <a:t>ment </a:t>
          </a:r>
          <a:endParaRPr lang="en-US" sz="1600" dirty="0"/>
        </a:p>
      </dgm:t>
    </dgm:pt>
    <dgm:pt modelId="{CB8B496A-4A99-46D6-9C3A-E5ADDB5FD849}" type="parTrans" cxnId="{C8263A3A-3B53-45F3-985A-FBFB6F98557A}">
      <dgm:prSet/>
      <dgm:spPr/>
      <dgm:t>
        <a:bodyPr/>
        <a:lstStyle/>
        <a:p>
          <a:endParaRPr lang="en-US"/>
        </a:p>
      </dgm:t>
    </dgm:pt>
    <dgm:pt modelId="{41C4B724-A428-4D36-87DE-E597246B2510}" type="sibTrans" cxnId="{C8263A3A-3B53-45F3-985A-FBFB6F98557A}">
      <dgm:prSet/>
      <dgm:spPr/>
      <dgm:t>
        <a:bodyPr/>
        <a:lstStyle/>
        <a:p>
          <a:endParaRPr lang="en-US"/>
        </a:p>
      </dgm:t>
    </dgm:pt>
    <dgm:pt modelId="{82E249E0-AB26-4DA9-8E3F-B3AB8897D7AC}">
      <dgm:prSet phldrT="[Text]" custT="1"/>
      <dgm:spPr>
        <a:solidFill>
          <a:schemeClr val="accent4">
            <a:alpha val="50000"/>
          </a:schemeClr>
        </a:solidFill>
        <a:ln>
          <a:solidFill>
            <a:schemeClr val="accent4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Mental Health</a:t>
          </a:r>
        </a:p>
      </dgm:t>
    </dgm:pt>
    <dgm:pt modelId="{31A5222C-EEE5-480A-827D-44D4BD3572BB}" type="parTrans" cxnId="{5A0DE9DB-8B16-41CC-8904-A62B1DC6C847}">
      <dgm:prSet/>
      <dgm:spPr/>
      <dgm:t>
        <a:bodyPr/>
        <a:lstStyle/>
        <a:p>
          <a:endParaRPr lang="en-US"/>
        </a:p>
      </dgm:t>
    </dgm:pt>
    <dgm:pt modelId="{C0A31B1F-7D7E-4A00-A106-A211F1ADB8D2}" type="sibTrans" cxnId="{5A0DE9DB-8B16-41CC-8904-A62B1DC6C847}">
      <dgm:prSet/>
      <dgm:spPr/>
      <dgm:t>
        <a:bodyPr/>
        <a:lstStyle/>
        <a:p>
          <a:endParaRPr lang="en-US"/>
        </a:p>
      </dgm:t>
    </dgm:pt>
    <dgm:pt modelId="{FEDED44C-4D05-4A00-8A46-73DBF690A7DF}">
      <dgm:prSet phldrT="[Text]" custT="1"/>
      <dgm:spPr>
        <a:solidFill>
          <a:srgbClr val="FFFF00">
            <a:alpha val="50000"/>
          </a:srgbClr>
        </a:solidFill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Justice Systems</a:t>
          </a:r>
        </a:p>
      </dgm:t>
    </dgm:pt>
    <dgm:pt modelId="{42FD8C71-EF12-4314-AF0F-7E2325831F37}" type="parTrans" cxnId="{AC205A86-FA51-48AD-922C-8D9A710D3D53}">
      <dgm:prSet/>
      <dgm:spPr/>
      <dgm:t>
        <a:bodyPr/>
        <a:lstStyle/>
        <a:p>
          <a:endParaRPr lang="en-US"/>
        </a:p>
      </dgm:t>
    </dgm:pt>
    <dgm:pt modelId="{6C5F0D3B-ABFE-454C-B9F5-3C233962A490}" type="sibTrans" cxnId="{AC205A86-FA51-48AD-922C-8D9A710D3D53}">
      <dgm:prSet/>
      <dgm:spPr/>
      <dgm:t>
        <a:bodyPr/>
        <a:lstStyle/>
        <a:p>
          <a:endParaRPr lang="en-US"/>
        </a:p>
      </dgm:t>
    </dgm:pt>
    <dgm:pt modelId="{09FA07EC-188A-4C3F-A957-FDBC4A7D9C55}">
      <dgm:prSet phldrT="[Text]" custT="1"/>
      <dgm:spPr>
        <a:solidFill>
          <a:srgbClr val="FF6600">
            <a:alpha val="50000"/>
          </a:srgbClr>
        </a:solidFill>
        <a:ln>
          <a:solidFill>
            <a:srgbClr val="FF66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Alcohol and Other Drugs</a:t>
          </a:r>
        </a:p>
      </dgm:t>
    </dgm:pt>
    <dgm:pt modelId="{7839AA76-3FC5-4FA9-BF0C-158FC397B68A}" type="parTrans" cxnId="{11FE879D-8EA7-49E4-9E35-23769AC89076}">
      <dgm:prSet/>
      <dgm:spPr/>
      <dgm:t>
        <a:bodyPr/>
        <a:lstStyle/>
        <a:p>
          <a:endParaRPr lang="en-US"/>
        </a:p>
      </dgm:t>
    </dgm:pt>
    <dgm:pt modelId="{4616DCD4-1950-44C2-806B-7656ED12D730}" type="sibTrans" cxnId="{11FE879D-8EA7-49E4-9E35-23769AC89076}">
      <dgm:prSet/>
      <dgm:spPr/>
      <dgm:t>
        <a:bodyPr/>
        <a:lstStyle/>
        <a:p>
          <a:endParaRPr lang="en-US"/>
        </a:p>
      </dgm:t>
    </dgm:pt>
    <dgm:pt modelId="{8303A11D-433D-4A80-A4EC-09F2DE6391E1}">
      <dgm:prSet phldrT="[Text]" custT="1"/>
      <dgm:spPr>
        <a:solidFill>
          <a:schemeClr val="accent1">
            <a:alpha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Child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Protect-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ion</a:t>
          </a:r>
        </a:p>
      </dgm:t>
    </dgm:pt>
    <dgm:pt modelId="{E9872346-F348-4E94-BD9E-2FFE1B07E236}" type="parTrans" cxnId="{BB1BCD73-D9FD-452C-AD8F-FB62BAF692FE}">
      <dgm:prSet/>
      <dgm:spPr/>
      <dgm:t>
        <a:bodyPr/>
        <a:lstStyle/>
        <a:p>
          <a:endParaRPr lang="en-US"/>
        </a:p>
      </dgm:t>
    </dgm:pt>
    <dgm:pt modelId="{A51A79C5-2ED7-4BA6-9B95-B47DC565F8F9}" type="sibTrans" cxnId="{BB1BCD73-D9FD-452C-AD8F-FB62BAF692FE}">
      <dgm:prSet/>
      <dgm:spPr/>
      <dgm:t>
        <a:bodyPr/>
        <a:lstStyle/>
        <a:p>
          <a:endParaRPr lang="en-US"/>
        </a:p>
      </dgm:t>
    </dgm:pt>
    <dgm:pt modelId="{B4B88C44-FCCE-4C17-92F6-19D916A58AFA}">
      <dgm:prSet phldrT="[Text]" custT="1"/>
      <dgm:spPr>
        <a:solidFill>
          <a:srgbClr val="FF00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/>
            <a:t>Housing &amp; Homelessness</a:t>
          </a:r>
          <a:endParaRPr lang="en-US" sz="1600" dirty="0"/>
        </a:p>
      </dgm:t>
    </dgm:pt>
    <dgm:pt modelId="{E5B5F75E-BEA2-432F-8EF5-CB386B9FBD91}" type="parTrans" cxnId="{769A9F4E-773F-4D72-962B-78219ED6A6F3}">
      <dgm:prSet/>
      <dgm:spPr/>
      <dgm:t>
        <a:bodyPr/>
        <a:lstStyle/>
        <a:p>
          <a:endParaRPr lang="en-US"/>
        </a:p>
      </dgm:t>
    </dgm:pt>
    <dgm:pt modelId="{0FE72A95-1373-4A5A-A1E8-2B7A85DF2B2A}" type="sibTrans" cxnId="{769A9F4E-773F-4D72-962B-78219ED6A6F3}">
      <dgm:prSet/>
      <dgm:spPr/>
      <dgm:t>
        <a:bodyPr/>
        <a:lstStyle/>
        <a:p>
          <a:endParaRPr lang="en-US"/>
        </a:p>
      </dgm:t>
    </dgm:pt>
    <dgm:pt modelId="{8E81FF68-A2D3-4E5D-8E69-5DCB29D42C16}">
      <dgm:prSet phldrT="[Text]" custT="1"/>
      <dgm:spPr>
        <a:solidFill>
          <a:srgbClr val="0070C0">
            <a:alpha val="50000"/>
          </a:srgbClr>
        </a:solidFill>
        <a:ln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Health</a:t>
          </a:r>
        </a:p>
      </dgm:t>
    </dgm:pt>
    <dgm:pt modelId="{92E343DD-B552-4970-A78C-2261A6B24F1A}" type="parTrans" cxnId="{4013AD0A-9D67-4982-85AF-EBF2DCD216DB}">
      <dgm:prSet/>
      <dgm:spPr/>
      <dgm:t>
        <a:bodyPr/>
        <a:lstStyle/>
        <a:p>
          <a:endParaRPr lang="en-US"/>
        </a:p>
      </dgm:t>
    </dgm:pt>
    <dgm:pt modelId="{A5AE70CF-5790-4D20-BC91-5F53F137B72E}" type="sibTrans" cxnId="{4013AD0A-9D67-4982-85AF-EBF2DCD216DB}">
      <dgm:prSet/>
      <dgm:spPr/>
      <dgm:t>
        <a:bodyPr/>
        <a:lstStyle/>
        <a:p>
          <a:endParaRPr lang="en-US"/>
        </a:p>
      </dgm:t>
    </dgm:pt>
    <dgm:pt modelId="{582EFB2D-730F-4E41-8E6C-59CCE2169415}" type="pres">
      <dgm:prSet presAssocID="{BFB78D74-9560-4A1C-AC63-5F1DA27FEF87}" presName="composite" presStyleCnt="0">
        <dgm:presLayoutVars>
          <dgm:chMax val="1"/>
          <dgm:dir/>
          <dgm:resizeHandles val="exact"/>
        </dgm:presLayoutVars>
      </dgm:prSet>
      <dgm:spPr/>
    </dgm:pt>
    <dgm:pt modelId="{7D43AB68-4842-40C3-97D3-903142C293CB}" type="pres">
      <dgm:prSet presAssocID="{BFB78D74-9560-4A1C-AC63-5F1DA27FEF87}" presName="radial" presStyleCnt="0">
        <dgm:presLayoutVars>
          <dgm:animLvl val="ctr"/>
        </dgm:presLayoutVars>
      </dgm:prSet>
      <dgm:spPr/>
    </dgm:pt>
    <dgm:pt modelId="{7649C350-0607-4811-ABC6-F5E931662E4A}" type="pres">
      <dgm:prSet presAssocID="{A796AB1A-C588-4374-BD31-A0EF77B7089D}" presName="centerShape" presStyleLbl="vennNode1" presStyleIdx="0" presStyleCnt="8"/>
      <dgm:spPr/>
    </dgm:pt>
    <dgm:pt modelId="{427FD278-621B-4ABE-BA86-020905A4F3FD}" type="pres">
      <dgm:prSet presAssocID="{A19B6B85-1512-4B4C-94E1-80CD3F90FF8E}" presName="node" presStyleLbl="vennNode1" presStyleIdx="1" presStyleCnt="8">
        <dgm:presLayoutVars>
          <dgm:bulletEnabled val="1"/>
        </dgm:presLayoutVars>
      </dgm:prSet>
      <dgm:spPr/>
    </dgm:pt>
    <dgm:pt modelId="{CD15F8CA-998E-4E38-8F45-FA943ECA30DD}" type="pres">
      <dgm:prSet presAssocID="{8303A11D-433D-4A80-A4EC-09F2DE6391E1}" presName="node" presStyleLbl="vennNode1" presStyleIdx="2" presStyleCnt="8" custScaleX="106659">
        <dgm:presLayoutVars>
          <dgm:bulletEnabled val="1"/>
        </dgm:presLayoutVars>
      </dgm:prSet>
      <dgm:spPr/>
    </dgm:pt>
    <dgm:pt modelId="{D2FCEB52-1800-4CFB-AF6C-1FF9277E1B19}" type="pres">
      <dgm:prSet presAssocID="{FEDED44C-4D05-4A00-8A46-73DBF690A7DF}" presName="node" presStyleLbl="vennNode1" presStyleIdx="3" presStyleCnt="8">
        <dgm:presLayoutVars>
          <dgm:bulletEnabled val="1"/>
        </dgm:presLayoutVars>
      </dgm:prSet>
      <dgm:spPr/>
    </dgm:pt>
    <dgm:pt modelId="{0C7553E6-56DA-42B4-89E9-1420B35A92C2}" type="pres">
      <dgm:prSet presAssocID="{09FA07EC-188A-4C3F-A957-FDBC4A7D9C55}" presName="node" presStyleLbl="vennNode1" presStyleIdx="4" presStyleCnt="8">
        <dgm:presLayoutVars>
          <dgm:bulletEnabled val="1"/>
        </dgm:presLayoutVars>
      </dgm:prSet>
      <dgm:spPr/>
    </dgm:pt>
    <dgm:pt modelId="{99C9369B-11EE-4F03-B3CA-6D9EBBAA54A3}" type="pres">
      <dgm:prSet presAssocID="{82E249E0-AB26-4DA9-8E3F-B3AB8897D7AC}" presName="node" presStyleLbl="vennNode1" presStyleIdx="5" presStyleCnt="8">
        <dgm:presLayoutVars>
          <dgm:bulletEnabled val="1"/>
        </dgm:presLayoutVars>
      </dgm:prSet>
      <dgm:spPr/>
    </dgm:pt>
    <dgm:pt modelId="{D98D0F26-F2ED-4348-AC0D-50BD82A811E0}" type="pres">
      <dgm:prSet presAssocID="{8E81FF68-A2D3-4E5D-8E69-5DCB29D42C16}" presName="node" presStyleLbl="vennNode1" presStyleIdx="6" presStyleCnt="8">
        <dgm:presLayoutVars>
          <dgm:bulletEnabled val="1"/>
        </dgm:presLayoutVars>
      </dgm:prSet>
      <dgm:spPr/>
    </dgm:pt>
    <dgm:pt modelId="{13749496-686D-4486-9F35-C5B368301066}" type="pres">
      <dgm:prSet presAssocID="{B4B88C44-FCCE-4C17-92F6-19D916A58AFA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4013AD0A-9D67-4982-85AF-EBF2DCD216DB}" srcId="{A796AB1A-C588-4374-BD31-A0EF77B7089D}" destId="{8E81FF68-A2D3-4E5D-8E69-5DCB29D42C16}" srcOrd="5" destOrd="0" parTransId="{92E343DD-B552-4970-A78C-2261A6B24F1A}" sibTransId="{A5AE70CF-5790-4D20-BC91-5F53F137B72E}"/>
    <dgm:cxn modelId="{DFB5AB12-EDDA-4D78-963B-A4995C7059BE}" type="presOf" srcId="{A796AB1A-C588-4374-BD31-A0EF77B7089D}" destId="{7649C350-0607-4811-ABC6-F5E931662E4A}" srcOrd="0" destOrd="0" presId="urn:microsoft.com/office/officeart/2005/8/layout/radial3"/>
    <dgm:cxn modelId="{3BB6D91B-3EF3-44C7-8307-5E1483746E50}" type="presOf" srcId="{B4B88C44-FCCE-4C17-92F6-19D916A58AFA}" destId="{13749496-686D-4486-9F35-C5B368301066}" srcOrd="0" destOrd="0" presId="urn:microsoft.com/office/officeart/2005/8/layout/radial3"/>
    <dgm:cxn modelId="{C8263A3A-3B53-45F3-985A-FBFB6F98557A}" srcId="{A796AB1A-C588-4374-BD31-A0EF77B7089D}" destId="{A19B6B85-1512-4B4C-94E1-80CD3F90FF8E}" srcOrd="0" destOrd="0" parTransId="{CB8B496A-4A99-46D6-9C3A-E5ADDB5FD849}" sibTransId="{41C4B724-A428-4D36-87DE-E597246B2510}"/>
    <dgm:cxn modelId="{769A9F4E-773F-4D72-962B-78219ED6A6F3}" srcId="{A796AB1A-C588-4374-BD31-A0EF77B7089D}" destId="{B4B88C44-FCCE-4C17-92F6-19D916A58AFA}" srcOrd="6" destOrd="0" parTransId="{E5B5F75E-BEA2-432F-8EF5-CB386B9FBD91}" sibTransId="{0FE72A95-1373-4A5A-A1E8-2B7A85DF2B2A}"/>
    <dgm:cxn modelId="{EE3FC750-FDA8-4E90-9304-11A8287D0046}" type="presOf" srcId="{09FA07EC-188A-4C3F-A957-FDBC4A7D9C55}" destId="{0C7553E6-56DA-42B4-89E9-1420B35A92C2}" srcOrd="0" destOrd="0" presId="urn:microsoft.com/office/officeart/2005/8/layout/radial3"/>
    <dgm:cxn modelId="{BB1BCD73-D9FD-452C-AD8F-FB62BAF692FE}" srcId="{A796AB1A-C588-4374-BD31-A0EF77B7089D}" destId="{8303A11D-433D-4A80-A4EC-09F2DE6391E1}" srcOrd="1" destOrd="0" parTransId="{E9872346-F348-4E94-BD9E-2FFE1B07E236}" sibTransId="{A51A79C5-2ED7-4BA6-9B95-B47DC565F8F9}"/>
    <dgm:cxn modelId="{43358974-47FA-4E02-B3AA-F8F4FD6DBADA}" type="presOf" srcId="{82E249E0-AB26-4DA9-8E3F-B3AB8897D7AC}" destId="{99C9369B-11EE-4F03-B3CA-6D9EBBAA54A3}" srcOrd="0" destOrd="0" presId="urn:microsoft.com/office/officeart/2005/8/layout/radial3"/>
    <dgm:cxn modelId="{C3EA7D82-7870-4D6E-B65A-026BD0D0E13A}" type="presOf" srcId="{A19B6B85-1512-4B4C-94E1-80CD3F90FF8E}" destId="{427FD278-621B-4ABE-BA86-020905A4F3FD}" srcOrd="0" destOrd="0" presId="urn:microsoft.com/office/officeart/2005/8/layout/radial3"/>
    <dgm:cxn modelId="{AC205A86-FA51-48AD-922C-8D9A710D3D53}" srcId="{A796AB1A-C588-4374-BD31-A0EF77B7089D}" destId="{FEDED44C-4D05-4A00-8A46-73DBF690A7DF}" srcOrd="2" destOrd="0" parTransId="{42FD8C71-EF12-4314-AF0F-7E2325831F37}" sibTransId="{6C5F0D3B-ABFE-454C-B9F5-3C233962A490}"/>
    <dgm:cxn modelId="{1174E388-5777-470E-AB77-DE5AD327C90A}" type="presOf" srcId="{BFB78D74-9560-4A1C-AC63-5F1DA27FEF87}" destId="{582EFB2D-730F-4E41-8E6C-59CCE2169415}" srcOrd="0" destOrd="0" presId="urn:microsoft.com/office/officeart/2005/8/layout/radial3"/>
    <dgm:cxn modelId="{4127EE94-B416-4F78-B8FC-3FD70DBBD54E}" type="presOf" srcId="{8303A11D-433D-4A80-A4EC-09F2DE6391E1}" destId="{CD15F8CA-998E-4E38-8F45-FA943ECA30DD}" srcOrd="0" destOrd="0" presId="urn:microsoft.com/office/officeart/2005/8/layout/radial3"/>
    <dgm:cxn modelId="{11FE879D-8EA7-49E4-9E35-23769AC89076}" srcId="{A796AB1A-C588-4374-BD31-A0EF77B7089D}" destId="{09FA07EC-188A-4C3F-A957-FDBC4A7D9C55}" srcOrd="3" destOrd="0" parTransId="{7839AA76-3FC5-4FA9-BF0C-158FC397B68A}" sibTransId="{4616DCD4-1950-44C2-806B-7656ED12D730}"/>
    <dgm:cxn modelId="{5A0DE9DB-8B16-41CC-8904-A62B1DC6C847}" srcId="{A796AB1A-C588-4374-BD31-A0EF77B7089D}" destId="{82E249E0-AB26-4DA9-8E3F-B3AB8897D7AC}" srcOrd="4" destOrd="0" parTransId="{31A5222C-EEE5-480A-827D-44D4BD3572BB}" sibTransId="{C0A31B1F-7D7E-4A00-A106-A211F1ADB8D2}"/>
    <dgm:cxn modelId="{3A2F8DF2-B200-400D-9A8F-70A1DD21F317}" type="presOf" srcId="{FEDED44C-4D05-4A00-8A46-73DBF690A7DF}" destId="{D2FCEB52-1800-4CFB-AF6C-1FF9277E1B19}" srcOrd="0" destOrd="0" presId="urn:microsoft.com/office/officeart/2005/8/layout/radial3"/>
    <dgm:cxn modelId="{A050FFF2-41D8-4853-9953-0442234B7CAA}" srcId="{BFB78D74-9560-4A1C-AC63-5F1DA27FEF87}" destId="{A796AB1A-C588-4374-BD31-A0EF77B7089D}" srcOrd="0" destOrd="0" parTransId="{4AE1558B-763B-4695-884F-0CE7C251FC66}" sibTransId="{95790BC2-3C64-41D0-83E8-7C26891E6F3F}"/>
    <dgm:cxn modelId="{90187BF9-4B39-4A79-9EFE-32C8755C13EA}" type="presOf" srcId="{8E81FF68-A2D3-4E5D-8E69-5DCB29D42C16}" destId="{D98D0F26-F2ED-4348-AC0D-50BD82A811E0}" srcOrd="0" destOrd="0" presId="urn:microsoft.com/office/officeart/2005/8/layout/radial3"/>
    <dgm:cxn modelId="{5F431451-7416-4AC2-B252-7EAD34680E49}" type="presParOf" srcId="{582EFB2D-730F-4E41-8E6C-59CCE2169415}" destId="{7D43AB68-4842-40C3-97D3-903142C293CB}" srcOrd="0" destOrd="0" presId="urn:microsoft.com/office/officeart/2005/8/layout/radial3"/>
    <dgm:cxn modelId="{4A98671F-F3D2-47FE-B74B-4D448E78CDEF}" type="presParOf" srcId="{7D43AB68-4842-40C3-97D3-903142C293CB}" destId="{7649C350-0607-4811-ABC6-F5E931662E4A}" srcOrd="0" destOrd="0" presId="urn:microsoft.com/office/officeart/2005/8/layout/radial3"/>
    <dgm:cxn modelId="{2947FF60-BB06-4FF5-BAA5-9AB0E28C2C22}" type="presParOf" srcId="{7D43AB68-4842-40C3-97D3-903142C293CB}" destId="{427FD278-621B-4ABE-BA86-020905A4F3FD}" srcOrd="1" destOrd="0" presId="urn:microsoft.com/office/officeart/2005/8/layout/radial3"/>
    <dgm:cxn modelId="{FF5133AE-874C-47DE-904E-C5FC2245437E}" type="presParOf" srcId="{7D43AB68-4842-40C3-97D3-903142C293CB}" destId="{CD15F8CA-998E-4E38-8F45-FA943ECA30DD}" srcOrd="2" destOrd="0" presId="urn:microsoft.com/office/officeart/2005/8/layout/radial3"/>
    <dgm:cxn modelId="{3A12F243-4547-4BA3-8ECA-65407499B64B}" type="presParOf" srcId="{7D43AB68-4842-40C3-97D3-903142C293CB}" destId="{D2FCEB52-1800-4CFB-AF6C-1FF9277E1B19}" srcOrd="3" destOrd="0" presId="urn:microsoft.com/office/officeart/2005/8/layout/radial3"/>
    <dgm:cxn modelId="{7DC44692-1D11-4827-95F4-C7BE8BC79D59}" type="presParOf" srcId="{7D43AB68-4842-40C3-97D3-903142C293CB}" destId="{0C7553E6-56DA-42B4-89E9-1420B35A92C2}" srcOrd="4" destOrd="0" presId="urn:microsoft.com/office/officeart/2005/8/layout/radial3"/>
    <dgm:cxn modelId="{DEEF0870-9BB6-47D1-B051-541EEA407A5B}" type="presParOf" srcId="{7D43AB68-4842-40C3-97D3-903142C293CB}" destId="{99C9369B-11EE-4F03-B3CA-6D9EBBAA54A3}" srcOrd="5" destOrd="0" presId="urn:microsoft.com/office/officeart/2005/8/layout/radial3"/>
    <dgm:cxn modelId="{B346BDE1-E009-433A-9A6E-44682AB4D09E}" type="presParOf" srcId="{7D43AB68-4842-40C3-97D3-903142C293CB}" destId="{D98D0F26-F2ED-4348-AC0D-50BD82A811E0}" srcOrd="6" destOrd="0" presId="urn:microsoft.com/office/officeart/2005/8/layout/radial3"/>
    <dgm:cxn modelId="{EFF80D41-24B7-41CC-9E60-3F3EE6D7F991}" type="presParOf" srcId="{7D43AB68-4842-40C3-97D3-903142C293CB}" destId="{13749496-686D-4486-9F35-C5B36830106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D7756-763D-4B6A-BD29-0B8501D80FE9}">
      <dsp:nvSpPr>
        <dsp:cNvPr id="0" name=""/>
        <dsp:cNvSpPr/>
      </dsp:nvSpPr>
      <dsp:spPr>
        <a:xfrm>
          <a:off x="3318938" y="-30390"/>
          <a:ext cx="1851390" cy="999448"/>
        </a:xfrm>
        <a:prstGeom prst="roundRect">
          <a:avLst>
            <a:gd name="adj" fmla="val 10000"/>
          </a:avLst>
        </a:prstGeom>
        <a:solidFill>
          <a:srgbClr val="FF0066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+mj-lt"/>
            </a:rPr>
            <a:t>Intersections</a:t>
          </a:r>
        </a:p>
      </dsp:txBody>
      <dsp:txXfrm>
        <a:off x="3348211" y="-1117"/>
        <a:ext cx="1792844" cy="940902"/>
      </dsp:txXfrm>
    </dsp:sp>
    <dsp:sp modelId="{6700DB5F-5F00-4AD1-B74E-F8C9E713DC29}">
      <dsp:nvSpPr>
        <dsp:cNvPr id="0" name=""/>
        <dsp:cNvSpPr/>
      </dsp:nvSpPr>
      <dsp:spPr>
        <a:xfrm>
          <a:off x="5363349" y="30390"/>
          <a:ext cx="2302868" cy="877887"/>
        </a:xfrm>
        <a:prstGeom prst="roundRect">
          <a:avLst>
            <a:gd name="adj" fmla="val 10000"/>
          </a:avLst>
        </a:prstGeom>
        <a:solidFill>
          <a:srgbClr val="FF006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+mj-lt"/>
            </a:rPr>
            <a:t>Intersectionality</a:t>
          </a:r>
        </a:p>
      </dsp:txBody>
      <dsp:txXfrm>
        <a:off x="5389061" y="56102"/>
        <a:ext cx="2251444" cy="826463"/>
      </dsp:txXfrm>
    </dsp:sp>
    <dsp:sp modelId="{C9B1CAA9-2464-4F64-BDEE-0A2E4FB37576}">
      <dsp:nvSpPr>
        <dsp:cNvPr id="0" name=""/>
        <dsp:cNvSpPr/>
      </dsp:nvSpPr>
      <dsp:spPr>
        <a:xfrm>
          <a:off x="5157192" y="3761411"/>
          <a:ext cx="658415" cy="65841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0D10D-5F3C-4A7F-B11C-F8244EF4EE07}">
      <dsp:nvSpPr>
        <dsp:cNvPr id="0" name=""/>
        <dsp:cNvSpPr/>
      </dsp:nvSpPr>
      <dsp:spPr>
        <a:xfrm rot="21360000">
          <a:off x="3510550" y="3479273"/>
          <a:ext cx="3951699" cy="2763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C705D-1675-4ECE-8AFF-0028C4588817}">
      <dsp:nvSpPr>
        <dsp:cNvPr id="0" name=""/>
        <dsp:cNvSpPr/>
      </dsp:nvSpPr>
      <dsp:spPr>
        <a:xfrm rot="21360000">
          <a:off x="3512906" y="2788380"/>
          <a:ext cx="1576690" cy="73457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Homelessness</a:t>
          </a:r>
        </a:p>
      </dsp:txBody>
      <dsp:txXfrm>
        <a:off x="3548765" y="2824239"/>
        <a:ext cx="1504972" cy="662858"/>
      </dsp:txXfrm>
    </dsp:sp>
    <dsp:sp modelId="{90F10456-BDAF-44D9-BAB4-64E2850DE676}">
      <dsp:nvSpPr>
        <dsp:cNvPr id="0" name=""/>
        <dsp:cNvSpPr/>
      </dsp:nvSpPr>
      <dsp:spPr>
        <a:xfrm rot="21360000">
          <a:off x="3455843" y="1998282"/>
          <a:ext cx="1576690" cy="73457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Mental Health</a:t>
          </a:r>
        </a:p>
      </dsp:txBody>
      <dsp:txXfrm>
        <a:off x="3491702" y="2034141"/>
        <a:ext cx="1504972" cy="662858"/>
      </dsp:txXfrm>
    </dsp:sp>
    <dsp:sp modelId="{B7277864-4F33-4470-A323-98CBB454FB09}">
      <dsp:nvSpPr>
        <dsp:cNvPr id="0" name=""/>
        <dsp:cNvSpPr/>
      </dsp:nvSpPr>
      <dsp:spPr>
        <a:xfrm rot="21360000">
          <a:off x="3398781" y="1225741"/>
          <a:ext cx="1576690" cy="73457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AOD</a:t>
          </a:r>
        </a:p>
      </dsp:txBody>
      <dsp:txXfrm>
        <a:off x="3434640" y="1261600"/>
        <a:ext cx="1504972" cy="662858"/>
      </dsp:txXfrm>
    </dsp:sp>
    <dsp:sp modelId="{478C4D49-8F84-4878-BFFA-E049FE4F857D}">
      <dsp:nvSpPr>
        <dsp:cNvPr id="0" name=""/>
        <dsp:cNvSpPr/>
      </dsp:nvSpPr>
      <dsp:spPr>
        <a:xfrm rot="21360000">
          <a:off x="5773466" y="2630361"/>
          <a:ext cx="1576690" cy="73457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Culture</a:t>
          </a:r>
        </a:p>
      </dsp:txBody>
      <dsp:txXfrm>
        <a:off x="5809325" y="2666220"/>
        <a:ext cx="1504972" cy="662858"/>
      </dsp:txXfrm>
    </dsp:sp>
    <dsp:sp modelId="{6602CCD2-EFB1-4601-B29B-218D35BD9FC7}">
      <dsp:nvSpPr>
        <dsp:cNvPr id="0" name=""/>
        <dsp:cNvSpPr/>
      </dsp:nvSpPr>
      <dsp:spPr>
        <a:xfrm rot="21360000">
          <a:off x="5716403" y="1840262"/>
          <a:ext cx="1576690" cy="73457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Sexual Identity</a:t>
          </a:r>
        </a:p>
      </dsp:txBody>
      <dsp:txXfrm>
        <a:off x="5752262" y="1876121"/>
        <a:ext cx="1504972" cy="662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9C350-0607-4811-ABC6-F5E931662E4A}">
      <dsp:nvSpPr>
        <dsp:cNvPr id="0" name=""/>
        <dsp:cNvSpPr/>
      </dsp:nvSpPr>
      <dsp:spPr>
        <a:xfrm>
          <a:off x="4247584" y="1035841"/>
          <a:ext cx="2477631" cy="2477631"/>
        </a:xfrm>
        <a:prstGeom prst="ellipse">
          <a:avLst/>
        </a:prstGeom>
        <a:solidFill>
          <a:schemeClr val="tx1">
            <a:alpha val="5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solidFill>
                <a:schemeClr val="bg1"/>
              </a:solidFill>
            </a:rPr>
            <a:t>FDV</a:t>
          </a:r>
        </a:p>
      </dsp:txBody>
      <dsp:txXfrm>
        <a:off x="4610425" y="1398682"/>
        <a:ext cx="1751949" cy="1751949"/>
      </dsp:txXfrm>
    </dsp:sp>
    <dsp:sp modelId="{427FD278-621B-4ABE-BA86-020905A4F3FD}">
      <dsp:nvSpPr>
        <dsp:cNvPr id="0" name=""/>
        <dsp:cNvSpPr/>
      </dsp:nvSpPr>
      <dsp:spPr>
        <a:xfrm>
          <a:off x="4866992" y="40831"/>
          <a:ext cx="1238815" cy="1238815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/>
            <a:t>Victim Engage-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/>
            <a:t>ment </a:t>
          </a:r>
          <a:endParaRPr lang="en-US" sz="1600" kern="1200" dirty="0"/>
        </a:p>
      </dsp:txBody>
      <dsp:txXfrm>
        <a:off x="5048412" y="222251"/>
        <a:ext cx="875975" cy="875975"/>
      </dsp:txXfrm>
    </dsp:sp>
    <dsp:sp modelId="{CD15F8CA-998E-4E38-8F45-FA943ECA30DD}">
      <dsp:nvSpPr>
        <dsp:cNvPr id="0" name=""/>
        <dsp:cNvSpPr/>
      </dsp:nvSpPr>
      <dsp:spPr>
        <a:xfrm>
          <a:off x="6087948" y="648676"/>
          <a:ext cx="1321308" cy="123881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Child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Protect-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ion</a:t>
          </a:r>
        </a:p>
      </dsp:txBody>
      <dsp:txXfrm>
        <a:off x="6281449" y="830096"/>
        <a:ext cx="934306" cy="875975"/>
      </dsp:txXfrm>
    </dsp:sp>
    <dsp:sp modelId="{D2FCEB52-1800-4CFB-AF6C-1FF9277E1B19}">
      <dsp:nvSpPr>
        <dsp:cNvPr id="0" name=""/>
        <dsp:cNvSpPr/>
      </dsp:nvSpPr>
      <dsp:spPr>
        <a:xfrm>
          <a:off x="6440933" y="2014491"/>
          <a:ext cx="1238815" cy="123881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Justice Systems</a:t>
          </a:r>
        </a:p>
      </dsp:txBody>
      <dsp:txXfrm>
        <a:off x="6622353" y="2195911"/>
        <a:ext cx="875975" cy="875975"/>
      </dsp:txXfrm>
    </dsp:sp>
    <dsp:sp modelId="{0C7553E6-56DA-42B4-89E9-1420B35A92C2}">
      <dsp:nvSpPr>
        <dsp:cNvPr id="0" name=""/>
        <dsp:cNvSpPr/>
      </dsp:nvSpPr>
      <dsp:spPr>
        <a:xfrm>
          <a:off x="5567461" y="3109790"/>
          <a:ext cx="1238815" cy="1238815"/>
        </a:xfrm>
        <a:prstGeom prst="ellipse">
          <a:avLst/>
        </a:prstGeom>
        <a:solidFill>
          <a:srgbClr val="FF6600">
            <a:alpha val="5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Alcohol and Other Drugs</a:t>
          </a:r>
        </a:p>
      </dsp:txBody>
      <dsp:txXfrm>
        <a:off x="5748881" y="3291210"/>
        <a:ext cx="875975" cy="875975"/>
      </dsp:txXfrm>
    </dsp:sp>
    <dsp:sp modelId="{99C9369B-11EE-4F03-B3CA-6D9EBBAA54A3}">
      <dsp:nvSpPr>
        <dsp:cNvPr id="0" name=""/>
        <dsp:cNvSpPr/>
      </dsp:nvSpPr>
      <dsp:spPr>
        <a:xfrm>
          <a:off x="4166522" y="3109790"/>
          <a:ext cx="1238815" cy="1238815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Mental Health</a:t>
          </a:r>
        </a:p>
      </dsp:txBody>
      <dsp:txXfrm>
        <a:off x="4347942" y="3291210"/>
        <a:ext cx="875975" cy="875975"/>
      </dsp:txXfrm>
    </dsp:sp>
    <dsp:sp modelId="{D98D0F26-F2ED-4348-AC0D-50BD82A811E0}">
      <dsp:nvSpPr>
        <dsp:cNvPr id="0" name=""/>
        <dsp:cNvSpPr/>
      </dsp:nvSpPr>
      <dsp:spPr>
        <a:xfrm>
          <a:off x="3293050" y="2014491"/>
          <a:ext cx="1238815" cy="1238815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Health</a:t>
          </a:r>
        </a:p>
      </dsp:txBody>
      <dsp:txXfrm>
        <a:off x="3474470" y="2195911"/>
        <a:ext cx="875975" cy="875975"/>
      </dsp:txXfrm>
    </dsp:sp>
    <dsp:sp modelId="{13749496-686D-4486-9F35-C5B368301066}">
      <dsp:nvSpPr>
        <dsp:cNvPr id="0" name=""/>
        <dsp:cNvSpPr/>
      </dsp:nvSpPr>
      <dsp:spPr>
        <a:xfrm>
          <a:off x="3604789" y="648676"/>
          <a:ext cx="1238815" cy="1238815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/>
            <a:t>Housing &amp; Homelessness</a:t>
          </a:r>
          <a:endParaRPr lang="en-US" sz="1600" kern="1200" dirty="0"/>
        </a:p>
      </dsp:txBody>
      <dsp:txXfrm>
        <a:off x="3786209" y="830096"/>
        <a:ext cx="875975" cy="875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intersections</a:t>
            </a:r>
          </a:p>
          <a:p>
            <a:endParaRPr lang="en-US" dirty="0"/>
          </a:p>
          <a:p>
            <a:r>
              <a:rPr lang="en-US" dirty="0"/>
              <a:t>Formal partnerships between peak bodies and</a:t>
            </a:r>
            <a:r>
              <a:rPr lang="en-US" baseline="0" dirty="0"/>
              <a:t> government </a:t>
            </a:r>
            <a:r>
              <a:rPr lang="en-US" dirty="0"/>
              <a:t>i.e. WCDFV(WA); WAFLPN; DCD (CP,</a:t>
            </a:r>
            <a:r>
              <a:rPr lang="en-US" baseline="0" dirty="0"/>
              <a:t> Housing)</a:t>
            </a:r>
            <a:r>
              <a:rPr lang="en-US" dirty="0"/>
              <a:t>,</a:t>
            </a:r>
            <a:r>
              <a:rPr lang="en-US" baseline="0" dirty="0"/>
              <a:t> Justice, participation on Women Refuge boards</a:t>
            </a:r>
          </a:p>
          <a:p>
            <a:endParaRPr lang="en-US" dirty="0"/>
          </a:p>
          <a:p>
            <a:r>
              <a:rPr lang="en-US" dirty="0"/>
              <a:t>Training across intersections – AOD services, case planning collaborations, FDV</a:t>
            </a:r>
            <a:r>
              <a:rPr lang="en-US" baseline="0" dirty="0"/>
              <a:t> training in undergraduate and post graduate courses, School group work, Women’s services</a:t>
            </a:r>
          </a:p>
          <a:p>
            <a:endParaRPr lang="en-US" dirty="0"/>
          </a:p>
          <a:p>
            <a:r>
              <a:rPr lang="en-US" dirty="0"/>
              <a:t>Conference</a:t>
            </a:r>
            <a:r>
              <a:rPr lang="en-US" baseline="0" dirty="0"/>
              <a:t>s and Forums – NADA, Mental Health Forums</a:t>
            </a:r>
          </a:p>
          <a:p>
            <a:endParaRPr lang="en-US" baseline="0" dirty="0"/>
          </a:p>
          <a:p>
            <a:r>
              <a:rPr lang="en-US" baseline="0" dirty="0"/>
              <a:t>Research: Curtin University, Our Watch, ANROWS, White Ribbon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3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</a:t>
            </a:r>
            <a:r>
              <a:rPr lang="en-US" baseline="0" dirty="0"/>
              <a:t> time for participants to feedback?  5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9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9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</a:t>
            </a:r>
            <a:r>
              <a:rPr lang="en-US" baseline="0" dirty="0"/>
              <a:t> building = Trust.</a:t>
            </a:r>
          </a:p>
          <a:p>
            <a:r>
              <a:rPr lang="en-US" baseline="0" dirty="0"/>
              <a:t>We create safety through relationships.  </a:t>
            </a:r>
          </a:p>
          <a:p>
            <a:r>
              <a:rPr lang="en-US" baseline="0" dirty="0"/>
              <a:t>Who can you call in critical moments of safety and they know if you have called they will try there best to help?</a:t>
            </a:r>
          </a:p>
          <a:p>
            <a:r>
              <a:rPr lang="en-US" baseline="0" dirty="0"/>
              <a:t>Who can you call for case planning?</a:t>
            </a:r>
          </a:p>
          <a:p>
            <a:r>
              <a:rPr lang="en-US" baseline="0" dirty="0"/>
              <a:t>Who can you call to flag concerns?</a:t>
            </a:r>
          </a:p>
          <a:p>
            <a:endParaRPr lang="en-US" baseline="0" dirty="0"/>
          </a:p>
          <a:p>
            <a:r>
              <a:rPr lang="en-US" baseline="0" dirty="0"/>
              <a:t>Is makes a difference example of court client.</a:t>
            </a:r>
          </a:p>
          <a:p>
            <a:endParaRPr lang="en-US" baseline="0" dirty="0"/>
          </a:p>
          <a:p>
            <a:r>
              <a:rPr lang="en-US" baseline="0" dirty="0"/>
              <a:t>What about making opportunities come alive?  How can we  get better and delivering services – Supporting men to various programs through transportation, breaking down the barriers.  In case planning we are looking at breaking down barriers </a:t>
            </a:r>
            <a:r>
              <a:rPr lang="en-US" baseline="0" dirty="0" err="1"/>
              <a:t>i.e</a:t>
            </a:r>
            <a:r>
              <a:rPr lang="en-US" baseline="0" dirty="0"/>
              <a:t> AOD client transported to programs however this doesn’t happen for MBC participants – we want them accountable.  </a:t>
            </a:r>
          </a:p>
          <a:p>
            <a:r>
              <a:rPr lang="en-US" baseline="0" dirty="0"/>
              <a:t>What do we want more? accountability or safety.  Could transporting men to programs help increase safety by breaking down barriers for engagement.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63AAD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2051B1-A774-4D3F-AE3B-41D7CBBDD325}"/>
              </a:ext>
            </a:extLst>
          </p:cNvPr>
          <p:cNvCxnSpPr>
            <a:cxnSpLocks/>
          </p:cNvCxnSpPr>
          <p:nvPr userDrawn="1"/>
        </p:nvCxnSpPr>
        <p:spPr>
          <a:xfrm>
            <a:off x="-68366" y="5937956"/>
            <a:ext cx="12260366" cy="0"/>
          </a:xfrm>
          <a:prstGeom prst="line">
            <a:avLst/>
          </a:prstGeom>
          <a:ln w="38100">
            <a:solidFill>
              <a:srgbClr val="63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69915A-F11B-4395-A4A9-F019CBE983F8}"/>
              </a:ext>
            </a:extLst>
          </p:cNvPr>
          <p:cNvCxnSpPr>
            <a:cxnSpLocks/>
          </p:cNvCxnSpPr>
          <p:nvPr userDrawn="1"/>
        </p:nvCxnSpPr>
        <p:spPr>
          <a:xfrm>
            <a:off x="-68366" y="5987806"/>
            <a:ext cx="12260366" cy="0"/>
          </a:xfrm>
          <a:prstGeom prst="line">
            <a:avLst/>
          </a:prstGeom>
          <a:ln w="38100">
            <a:solidFill>
              <a:srgbClr val="A8C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B89746-73A1-4945-AF41-86414C1515F0}"/>
              </a:ext>
            </a:extLst>
          </p:cNvPr>
          <p:cNvCxnSpPr>
            <a:cxnSpLocks/>
          </p:cNvCxnSpPr>
          <p:nvPr userDrawn="1"/>
        </p:nvCxnSpPr>
        <p:spPr>
          <a:xfrm>
            <a:off x="-68366" y="6039080"/>
            <a:ext cx="12260366" cy="0"/>
          </a:xfrm>
          <a:prstGeom prst="line">
            <a:avLst/>
          </a:prstGeom>
          <a:ln w="38100">
            <a:solidFill>
              <a:srgbClr val="F3A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7E49C30-7649-4D83-BAD7-1A54744A2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48" y="6100330"/>
            <a:ext cx="981544" cy="653198"/>
          </a:xfrm>
          <a:prstGeom prst="rect">
            <a:avLst/>
          </a:prstGeom>
        </p:spPr>
      </p:pic>
      <p:pic>
        <p:nvPicPr>
          <p:cNvPr id="26" name="Picture 2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578042D-1DF4-4E03-BFDD-13C2818D0B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32" y="6153032"/>
            <a:ext cx="1781264" cy="4435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1EC874-842F-4C80-BD85-EFF9E25F4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2" b="22401"/>
          <a:stretch/>
        </p:blipFill>
        <p:spPr>
          <a:xfrm>
            <a:off x="8013160" y="6151488"/>
            <a:ext cx="1781263" cy="5889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285A6D-EAA4-4331-8CD0-1237B22D1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8" b="18479"/>
          <a:stretch/>
        </p:blipFill>
        <p:spPr>
          <a:xfrm>
            <a:off x="10080687" y="6112434"/>
            <a:ext cx="1798067" cy="524708"/>
          </a:xfrm>
          <a:prstGeom prst="rect">
            <a:avLst/>
          </a:prstGeom>
        </p:spPr>
      </p:pic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DC2C44B-78C9-4CE7-9FA9-81A3C51CE0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94" y="6295395"/>
            <a:ext cx="2129180" cy="30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DFA3A-678E-4BFE-A0DF-E5E88260B4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9" y="6153032"/>
            <a:ext cx="1798067" cy="5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63AAD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63AAD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63AADD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F78204-32AF-47DF-8DD1-466EAECE2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4851"/>
            <a:ext cx="1219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9F3B6-D735-4E99-8678-3922FE7D23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5"/>
            <a:ext cx="1219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rgbClr val="63AADD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63AADD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rgbClr val="63AADD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rgbClr val="63AADD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rgbClr val="63AADD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rgbClr val="63AADD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MBC Partner Agencies: </a:t>
            </a:r>
            <a:br>
              <a:rPr lang="en-US" dirty="0"/>
            </a:br>
            <a:r>
              <a:rPr lang="en-US" sz="4900" dirty="0"/>
              <a:t>Working Together for Better Outcomes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+mj-lt"/>
              </a:rPr>
              <a:t>Kate Jeffries, AnglicareWA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Collectively We Want: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68" y="4040185"/>
            <a:ext cx="4180376" cy="22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multicultural commun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multicultural communi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44" y="4040185"/>
            <a:ext cx="3316894" cy="22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other and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2" y="3885195"/>
            <a:ext cx="3269796" cy="23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70" y="2203944"/>
            <a:ext cx="7772400" cy="16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8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ildren saying thank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91" y="1364342"/>
            <a:ext cx="7448241" cy="48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>
            <a:fillRect/>
          </a:stretch>
        </p:blipFill>
        <p:spPr>
          <a:xfrm>
            <a:off x="4148151" y="2197505"/>
            <a:ext cx="3866667" cy="23842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804229"/>
            <a:ext cx="97826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b="1" dirty="0" err="1">
                <a:latin typeface="+mj-lt"/>
              </a:rPr>
              <a:t>Ngaala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kaaditj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Noongar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moort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keyen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kaadak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nidja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boodja</a:t>
            </a:r>
            <a:r>
              <a:rPr lang="en-US" b="1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660571"/>
            <a:ext cx="95358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latin typeface="+mj-lt"/>
              </a:rPr>
              <a:t>‘We acknowledge </a:t>
            </a:r>
            <a:r>
              <a:rPr lang="en-US" dirty="0" err="1">
                <a:latin typeface="+mj-lt"/>
              </a:rPr>
              <a:t>Noongar</a:t>
            </a:r>
            <a:r>
              <a:rPr lang="en-US" dirty="0">
                <a:latin typeface="+mj-lt"/>
              </a:rPr>
              <a:t> people as the original custodians of this land.’ </a:t>
            </a:r>
          </a:p>
        </p:txBody>
      </p:sp>
    </p:spTree>
    <p:extLst>
      <p:ext uri="{BB962C8B-B14F-4D97-AF65-F5344CB8AC3E}">
        <p14:creationId xmlns:p14="http://schemas.microsoft.com/office/powerpoint/2010/main" val="36961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 &amp; Intersectionality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304637"/>
              </p:ext>
            </p:extLst>
          </p:nvPr>
        </p:nvGraphicFramePr>
        <p:xfrm>
          <a:off x="609600" y="1935163"/>
          <a:ext cx="10972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494270" y="2673177"/>
            <a:ext cx="2977978" cy="2508421"/>
          </a:xfrm>
          <a:prstGeom prst="wedgeRoundRectCallout">
            <a:avLst>
              <a:gd name="adj1" fmla="val 64508"/>
              <a:gd name="adj2" fmla="val -55469"/>
              <a:gd name="adj3" fmla="val 16667"/>
            </a:avLst>
          </a:prstGeom>
          <a:solidFill>
            <a:srgbClr val="2FA6FF"/>
          </a:solidFill>
          <a:ln>
            <a:solidFill>
              <a:srgbClr val="2FA6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Clients with concurrent issues where FDV may be a primarily factor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480854" y="2772031"/>
            <a:ext cx="2977978" cy="2508421"/>
          </a:xfrm>
          <a:prstGeom prst="wedgeRoundRectCallout">
            <a:avLst>
              <a:gd name="adj1" fmla="val -55402"/>
              <a:gd name="adj2" fmla="val -65751"/>
              <a:gd name="adj3" fmla="val 16667"/>
            </a:avLst>
          </a:prstGeom>
          <a:solidFill>
            <a:srgbClr val="2FA6FF"/>
          </a:solidFill>
          <a:ln>
            <a:solidFill>
              <a:srgbClr val="2FA6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Factors already oppressing clients in their everyday lives which FDV provides further oppression for these minority groups.</a:t>
            </a:r>
          </a:p>
        </p:txBody>
      </p:sp>
    </p:spTree>
    <p:extLst>
      <p:ext uri="{BB962C8B-B14F-4D97-AF65-F5344CB8AC3E}">
        <p14:creationId xmlns:p14="http://schemas.microsoft.com/office/powerpoint/2010/main" val="28703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>
                <a:latin typeface="+mj-lt"/>
              </a:rPr>
              <a:t>Lets look at the multiple pathways for opportunities to increase safety for women, children and families.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www.georgewachiuri.com/wp-content/uploads/2017/10/opport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31" y="2068285"/>
            <a:ext cx="6346336" cy="31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dirty="0"/>
              <a:t>Intersections</a:t>
            </a:r>
          </a:p>
        </p:txBody>
      </p:sp>
    </p:spTree>
    <p:extLst>
      <p:ext uri="{BB962C8B-B14F-4D97-AF65-F5344CB8AC3E}">
        <p14:creationId xmlns:p14="http://schemas.microsoft.com/office/powerpoint/2010/main" val="2338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979912"/>
              </p:ext>
            </p:extLst>
          </p:nvPr>
        </p:nvGraphicFramePr>
        <p:xfrm>
          <a:off x="609600" y="1935163"/>
          <a:ext cx="10972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6277223" y="951470"/>
            <a:ext cx="1136832" cy="1079150"/>
          </a:xfrm>
          <a:prstGeom prst="ellipse">
            <a:avLst/>
          </a:prstGeom>
          <a:solidFill>
            <a:srgbClr val="C198E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Victim Support /Family Violence  Services</a:t>
            </a:r>
          </a:p>
        </p:txBody>
      </p:sp>
      <p:sp>
        <p:nvSpPr>
          <p:cNvPr id="11" name="Oval 10"/>
          <p:cNvSpPr/>
          <p:nvPr/>
        </p:nvSpPr>
        <p:spPr>
          <a:xfrm>
            <a:off x="7296644" y="1616662"/>
            <a:ext cx="1270540" cy="1110039"/>
          </a:xfrm>
          <a:prstGeom prst="ellipse">
            <a:avLst/>
          </a:prstGeom>
          <a:solidFill>
            <a:srgbClr val="C198E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Crisis Accommodation</a:t>
            </a:r>
          </a:p>
          <a:p>
            <a:pPr algn="ctr"/>
            <a:r>
              <a:rPr lang="en-US" sz="1200" dirty="0"/>
              <a:t>Services</a:t>
            </a:r>
          </a:p>
        </p:txBody>
      </p:sp>
      <p:sp>
        <p:nvSpPr>
          <p:cNvPr id="12" name="Oval 11"/>
          <p:cNvSpPr/>
          <p:nvPr/>
        </p:nvSpPr>
        <p:spPr>
          <a:xfrm>
            <a:off x="8427557" y="932970"/>
            <a:ext cx="1549214" cy="1149180"/>
          </a:xfrm>
          <a:prstGeom prst="ellipse">
            <a:avLst/>
          </a:prstGeom>
          <a:solidFill>
            <a:srgbClr val="C198E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Counselling</a:t>
            </a:r>
          </a:p>
          <a:p>
            <a:pPr algn="ctr"/>
            <a:r>
              <a:rPr lang="en-US" sz="1200" dirty="0"/>
              <a:t>Advocacy and Support Services</a:t>
            </a:r>
          </a:p>
        </p:txBody>
      </p:sp>
      <p:sp>
        <p:nvSpPr>
          <p:cNvPr id="19" name="Oval 18"/>
          <p:cNvSpPr/>
          <p:nvPr/>
        </p:nvSpPr>
        <p:spPr>
          <a:xfrm>
            <a:off x="10832751" y="2028547"/>
            <a:ext cx="1235671" cy="1235656"/>
          </a:xfrm>
          <a:prstGeom prst="ellipse">
            <a:avLst/>
          </a:prstGeom>
          <a:gradFill flip="none" rotWithShape="1">
            <a:gsLst>
              <a:gs pos="0">
                <a:srgbClr val="81DB8C"/>
              </a:gs>
              <a:gs pos="0">
                <a:srgbClr val="81DB8C"/>
              </a:gs>
              <a:gs pos="100000">
                <a:srgbClr val="C198E0"/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24hr Services</a:t>
            </a:r>
          </a:p>
          <a:p>
            <a:pPr algn="ctr"/>
            <a:r>
              <a:rPr lang="en-US" sz="1200" dirty="0"/>
              <a:t>Helplines </a:t>
            </a:r>
          </a:p>
          <a:p>
            <a:pPr algn="ctr"/>
            <a:r>
              <a:rPr lang="en-US" sz="1200" dirty="0"/>
              <a:t>Crisis Care</a:t>
            </a:r>
          </a:p>
        </p:txBody>
      </p:sp>
      <p:sp>
        <p:nvSpPr>
          <p:cNvPr id="20" name="Oval 19"/>
          <p:cNvSpPr/>
          <p:nvPr/>
        </p:nvSpPr>
        <p:spPr>
          <a:xfrm>
            <a:off x="8222612" y="4386607"/>
            <a:ext cx="1202740" cy="1093576"/>
          </a:xfrm>
          <a:prstGeom prst="ellipse">
            <a:avLst/>
          </a:prstGeom>
          <a:solidFill>
            <a:srgbClr val="FFFF85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WAPOL</a:t>
            </a:r>
          </a:p>
        </p:txBody>
      </p:sp>
      <p:sp>
        <p:nvSpPr>
          <p:cNvPr id="21" name="Oval 20"/>
          <p:cNvSpPr/>
          <p:nvPr/>
        </p:nvSpPr>
        <p:spPr>
          <a:xfrm>
            <a:off x="10637101" y="3332170"/>
            <a:ext cx="1445746" cy="1252166"/>
          </a:xfrm>
          <a:prstGeom prst="ellipse">
            <a:avLst/>
          </a:prstGeom>
          <a:solidFill>
            <a:srgbClr val="FFFF85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Magistrates Court</a:t>
            </a:r>
          </a:p>
        </p:txBody>
      </p:sp>
      <p:sp>
        <p:nvSpPr>
          <p:cNvPr id="22" name="Oval 21"/>
          <p:cNvSpPr/>
          <p:nvPr/>
        </p:nvSpPr>
        <p:spPr>
          <a:xfrm>
            <a:off x="10878061" y="4664667"/>
            <a:ext cx="1145052" cy="963831"/>
          </a:xfrm>
          <a:prstGeom prst="ellipse">
            <a:avLst/>
          </a:prstGeom>
          <a:solidFill>
            <a:srgbClr val="FFFF85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Family Court</a:t>
            </a:r>
          </a:p>
        </p:txBody>
      </p:sp>
      <p:sp>
        <p:nvSpPr>
          <p:cNvPr id="24" name="Oval 23"/>
          <p:cNvSpPr/>
          <p:nvPr/>
        </p:nvSpPr>
        <p:spPr>
          <a:xfrm>
            <a:off x="9497175" y="4523966"/>
            <a:ext cx="1139926" cy="1129713"/>
          </a:xfrm>
          <a:prstGeom prst="ellipse">
            <a:avLst/>
          </a:prstGeom>
          <a:solidFill>
            <a:srgbClr val="FFFF85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Law &amp; Legislation</a:t>
            </a:r>
          </a:p>
        </p:txBody>
      </p:sp>
      <p:sp>
        <p:nvSpPr>
          <p:cNvPr id="25" name="Oval 24"/>
          <p:cNvSpPr/>
          <p:nvPr/>
        </p:nvSpPr>
        <p:spPr>
          <a:xfrm>
            <a:off x="8075593" y="5453902"/>
            <a:ext cx="1353334" cy="1223318"/>
          </a:xfrm>
          <a:prstGeom prst="ellipse">
            <a:avLst/>
          </a:prstGeom>
          <a:solidFill>
            <a:srgbClr val="FFAF79"/>
          </a:solidFill>
          <a:ln>
            <a:solidFill>
              <a:srgbClr val="FF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AOD</a:t>
            </a:r>
            <a:br>
              <a:rPr lang="en-US" sz="1200" dirty="0"/>
            </a:br>
            <a:r>
              <a:rPr lang="en-US" sz="1200" dirty="0"/>
              <a:t>Residential </a:t>
            </a:r>
            <a:r>
              <a:rPr lang="en-US" sz="1200" dirty="0" err="1"/>
              <a:t>Rehabilita-tion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10600015" y="5863280"/>
            <a:ext cx="1423097" cy="926756"/>
          </a:xfrm>
          <a:prstGeom prst="ellipse">
            <a:avLst/>
          </a:prstGeom>
          <a:solidFill>
            <a:srgbClr val="FFAF79"/>
          </a:solidFill>
          <a:ln>
            <a:solidFill>
              <a:srgbClr val="FF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Sobering up and Withdrawal</a:t>
            </a:r>
          </a:p>
        </p:txBody>
      </p:sp>
      <p:sp>
        <p:nvSpPr>
          <p:cNvPr id="29" name="Oval 28"/>
          <p:cNvSpPr/>
          <p:nvPr/>
        </p:nvSpPr>
        <p:spPr>
          <a:xfrm>
            <a:off x="9273726" y="5729414"/>
            <a:ext cx="1219730" cy="1064740"/>
          </a:xfrm>
          <a:prstGeom prst="ellipse">
            <a:avLst/>
          </a:prstGeom>
          <a:solidFill>
            <a:srgbClr val="FFAF79"/>
          </a:solidFill>
          <a:ln>
            <a:solidFill>
              <a:srgbClr val="FF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AOD </a:t>
            </a:r>
            <a:r>
              <a:rPr lang="en-US" sz="1200" dirty="0" err="1"/>
              <a:t>Counsell-ing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7122881" y="5745892"/>
            <a:ext cx="1136802" cy="1048262"/>
          </a:xfrm>
          <a:prstGeom prst="ellipse">
            <a:avLst/>
          </a:prstGeom>
          <a:solidFill>
            <a:srgbClr val="FFAF79"/>
          </a:solidFill>
          <a:ln>
            <a:solidFill>
              <a:srgbClr val="FF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Comm</a:t>
            </a:r>
            <a:r>
              <a:rPr lang="en-US" sz="1200" dirty="0"/>
              <a:t>-unity AOD Services</a:t>
            </a:r>
          </a:p>
        </p:txBody>
      </p:sp>
      <p:sp>
        <p:nvSpPr>
          <p:cNvPr id="31" name="Oval 30"/>
          <p:cNvSpPr/>
          <p:nvPr/>
        </p:nvSpPr>
        <p:spPr>
          <a:xfrm>
            <a:off x="1237730" y="4571994"/>
            <a:ext cx="1268637" cy="1056504"/>
          </a:xfrm>
          <a:prstGeom prst="ellipse">
            <a:avLst/>
          </a:prstGeom>
          <a:solidFill>
            <a:srgbClr val="5ACAB7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Helplines &amp; </a:t>
            </a:r>
            <a:r>
              <a:rPr lang="en-US" sz="1200" dirty="0" err="1"/>
              <a:t>Counsell-ing</a:t>
            </a:r>
            <a:r>
              <a:rPr lang="en-US" sz="1200" dirty="0"/>
              <a:t> Services</a:t>
            </a:r>
          </a:p>
        </p:txBody>
      </p:sp>
      <p:sp>
        <p:nvSpPr>
          <p:cNvPr id="32" name="Oval 31"/>
          <p:cNvSpPr/>
          <p:nvPr/>
        </p:nvSpPr>
        <p:spPr>
          <a:xfrm>
            <a:off x="1944134" y="5628498"/>
            <a:ext cx="1124465" cy="994724"/>
          </a:xfrm>
          <a:prstGeom prst="ellipse">
            <a:avLst/>
          </a:prstGeom>
          <a:solidFill>
            <a:srgbClr val="5ACAB7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Public Mental Health Services </a:t>
            </a:r>
          </a:p>
        </p:txBody>
      </p:sp>
      <p:sp>
        <p:nvSpPr>
          <p:cNvPr id="33" name="Oval 32"/>
          <p:cNvSpPr/>
          <p:nvPr/>
        </p:nvSpPr>
        <p:spPr>
          <a:xfrm>
            <a:off x="3358949" y="5620677"/>
            <a:ext cx="1421027" cy="1118361"/>
          </a:xfrm>
          <a:prstGeom prst="ellipse">
            <a:avLst/>
          </a:prstGeom>
          <a:solidFill>
            <a:srgbClr val="5ACAB7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MH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Community Services</a:t>
            </a:r>
          </a:p>
        </p:txBody>
      </p:sp>
      <p:sp>
        <p:nvSpPr>
          <p:cNvPr id="34" name="Oval 33"/>
          <p:cNvSpPr/>
          <p:nvPr/>
        </p:nvSpPr>
        <p:spPr>
          <a:xfrm>
            <a:off x="150325" y="5527511"/>
            <a:ext cx="1423087" cy="1266643"/>
          </a:xfrm>
          <a:prstGeom prst="ellipse">
            <a:avLst/>
          </a:prstGeom>
          <a:solidFill>
            <a:srgbClr val="5ACAB7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MH</a:t>
            </a:r>
          </a:p>
          <a:p>
            <a:pPr algn="ctr"/>
            <a:r>
              <a:rPr lang="en-US" sz="1200" dirty="0"/>
              <a:t>Residential Services</a:t>
            </a:r>
          </a:p>
        </p:txBody>
      </p:sp>
      <p:sp>
        <p:nvSpPr>
          <p:cNvPr id="35" name="Oval 34"/>
          <p:cNvSpPr/>
          <p:nvPr/>
        </p:nvSpPr>
        <p:spPr>
          <a:xfrm>
            <a:off x="2652559" y="1952336"/>
            <a:ext cx="1285103" cy="1044149"/>
          </a:xfrm>
          <a:prstGeom prst="ellipse">
            <a:avLst/>
          </a:prstGeom>
          <a:solidFill>
            <a:srgbClr val="FF8585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Housing Authority</a:t>
            </a:r>
          </a:p>
        </p:txBody>
      </p:sp>
      <p:sp>
        <p:nvSpPr>
          <p:cNvPr id="36" name="Oval 35"/>
          <p:cNvSpPr/>
          <p:nvPr/>
        </p:nvSpPr>
        <p:spPr>
          <a:xfrm>
            <a:off x="453066" y="1066648"/>
            <a:ext cx="1556961" cy="1077134"/>
          </a:xfrm>
          <a:prstGeom prst="ellipse">
            <a:avLst/>
          </a:prstGeom>
          <a:solidFill>
            <a:srgbClr val="FF8585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Emergency </a:t>
            </a:r>
            <a:r>
              <a:rPr lang="en-US" sz="1200" dirty="0" err="1"/>
              <a:t>Accommoda-tion</a:t>
            </a:r>
            <a:endParaRPr lang="en-US" sz="1200" dirty="0"/>
          </a:p>
          <a:p>
            <a:pPr algn="ctr"/>
            <a:r>
              <a:rPr lang="en-US" sz="1200" dirty="0"/>
              <a:t>Entry Point</a:t>
            </a:r>
          </a:p>
        </p:txBody>
      </p:sp>
      <p:sp>
        <p:nvSpPr>
          <p:cNvPr id="37" name="Oval 36"/>
          <p:cNvSpPr/>
          <p:nvPr/>
        </p:nvSpPr>
        <p:spPr>
          <a:xfrm>
            <a:off x="2506367" y="740834"/>
            <a:ext cx="1138876" cy="1107969"/>
          </a:xfrm>
          <a:prstGeom prst="ellipse">
            <a:avLst/>
          </a:prstGeom>
          <a:solidFill>
            <a:srgbClr val="FF8585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Housing Priority Lists</a:t>
            </a:r>
          </a:p>
        </p:txBody>
      </p:sp>
      <p:sp>
        <p:nvSpPr>
          <p:cNvPr id="38" name="Oval 37"/>
          <p:cNvSpPr/>
          <p:nvPr/>
        </p:nvSpPr>
        <p:spPr>
          <a:xfrm>
            <a:off x="3937662" y="902493"/>
            <a:ext cx="1719679" cy="1076059"/>
          </a:xfrm>
          <a:prstGeom prst="ellipse">
            <a:avLst/>
          </a:prstGeom>
          <a:solidFill>
            <a:srgbClr val="FF8585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Housing Policy </a:t>
            </a:r>
          </a:p>
          <a:p>
            <a:pPr algn="ctr"/>
            <a:r>
              <a:rPr lang="en-US" sz="1200" dirty="0"/>
              <a:t>NAHA/NAPA</a:t>
            </a:r>
          </a:p>
          <a:p>
            <a:pPr algn="ctr"/>
            <a:r>
              <a:rPr lang="en-US" sz="1200" dirty="0"/>
              <a:t>Residential Tenancy Act</a:t>
            </a:r>
          </a:p>
        </p:txBody>
      </p:sp>
      <p:sp>
        <p:nvSpPr>
          <p:cNvPr id="42" name="Oval 41"/>
          <p:cNvSpPr/>
          <p:nvPr/>
        </p:nvSpPr>
        <p:spPr>
          <a:xfrm>
            <a:off x="8161828" y="2474411"/>
            <a:ext cx="1346385" cy="1069900"/>
          </a:xfrm>
          <a:prstGeom prst="ellipse">
            <a:avLst/>
          </a:prstGeom>
          <a:solidFill>
            <a:srgbClr val="A0E4A8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Crisis and Emergency</a:t>
            </a:r>
          </a:p>
        </p:txBody>
      </p:sp>
      <p:sp>
        <p:nvSpPr>
          <p:cNvPr id="43" name="Oval 42"/>
          <p:cNvSpPr/>
          <p:nvPr/>
        </p:nvSpPr>
        <p:spPr>
          <a:xfrm>
            <a:off x="9353529" y="3249790"/>
            <a:ext cx="1246485" cy="1050285"/>
          </a:xfrm>
          <a:prstGeom prst="ellipse">
            <a:avLst/>
          </a:prstGeom>
          <a:solidFill>
            <a:srgbClr val="A0E4A8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Child &amp; Wellbeing Assess-</a:t>
            </a:r>
          </a:p>
          <a:p>
            <a:pPr algn="ctr"/>
            <a:r>
              <a:rPr lang="en-US" sz="1200" dirty="0" err="1"/>
              <a:t>ments</a:t>
            </a:r>
            <a:endParaRPr lang="en-US" sz="1200" dirty="0"/>
          </a:p>
        </p:txBody>
      </p:sp>
      <p:sp>
        <p:nvSpPr>
          <p:cNvPr id="44" name="Oval 43"/>
          <p:cNvSpPr/>
          <p:nvPr/>
        </p:nvSpPr>
        <p:spPr>
          <a:xfrm>
            <a:off x="9519312" y="2166476"/>
            <a:ext cx="1210471" cy="1050285"/>
          </a:xfrm>
          <a:prstGeom prst="ellipse">
            <a:avLst/>
          </a:prstGeom>
          <a:solidFill>
            <a:srgbClr val="A0E4A8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Family Support</a:t>
            </a:r>
          </a:p>
        </p:txBody>
      </p:sp>
      <p:sp>
        <p:nvSpPr>
          <p:cNvPr id="45" name="Oval 44"/>
          <p:cNvSpPr/>
          <p:nvPr/>
        </p:nvSpPr>
        <p:spPr>
          <a:xfrm>
            <a:off x="10208879" y="952540"/>
            <a:ext cx="1270540" cy="1110039"/>
          </a:xfrm>
          <a:prstGeom prst="ellipse">
            <a:avLst/>
          </a:prstGeom>
          <a:solidFill>
            <a:srgbClr val="C198E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Safe at Home/</a:t>
            </a:r>
          </a:p>
          <a:p>
            <a:pPr algn="ctr"/>
            <a:r>
              <a:rPr lang="en-US" sz="1200" dirty="0"/>
              <a:t>Outreach Services</a:t>
            </a:r>
          </a:p>
        </p:txBody>
      </p:sp>
      <p:sp>
        <p:nvSpPr>
          <p:cNvPr id="46" name="Oval 45"/>
          <p:cNvSpPr/>
          <p:nvPr/>
        </p:nvSpPr>
        <p:spPr>
          <a:xfrm>
            <a:off x="7773642" y="3411465"/>
            <a:ext cx="1202740" cy="1093576"/>
          </a:xfrm>
          <a:prstGeom prst="ellipse">
            <a:avLst/>
          </a:prstGeom>
          <a:gradFill flip="none" rotWithShape="1">
            <a:gsLst>
              <a:gs pos="0">
                <a:srgbClr val="C198E0"/>
              </a:gs>
              <a:gs pos="50000">
                <a:srgbClr val="81DB8C"/>
              </a:gs>
              <a:gs pos="100000">
                <a:srgbClr val="FFFF8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FDVRT</a:t>
            </a:r>
          </a:p>
        </p:txBody>
      </p:sp>
      <p:sp>
        <p:nvSpPr>
          <p:cNvPr id="49" name="Oval 48"/>
          <p:cNvSpPr/>
          <p:nvPr/>
        </p:nvSpPr>
        <p:spPr>
          <a:xfrm>
            <a:off x="2652559" y="3942789"/>
            <a:ext cx="1138876" cy="1107969"/>
          </a:xfrm>
          <a:prstGeom prst="ellipse">
            <a:avLst/>
          </a:prstGeom>
          <a:solidFill>
            <a:srgbClr val="2FA6FF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Hospital </a:t>
            </a:r>
          </a:p>
        </p:txBody>
      </p:sp>
      <p:sp>
        <p:nvSpPr>
          <p:cNvPr id="51" name="Oval 50"/>
          <p:cNvSpPr/>
          <p:nvPr/>
        </p:nvSpPr>
        <p:spPr>
          <a:xfrm>
            <a:off x="2007938" y="2834820"/>
            <a:ext cx="1138876" cy="1107969"/>
          </a:xfrm>
          <a:prstGeom prst="ellipse">
            <a:avLst/>
          </a:prstGeom>
          <a:solidFill>
            <a:srgbClr val="2FA6FF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GP’s </a:t>
            </a:r>
          </a:p>
        </p:txBody>
      </p:sp>
      <p:sp>
        <p:nvSpPr>
          <p:cNvPr id="52" name="Oval 51"/>
          <p:cNvSpPr/>
          <p:nvPr/>
        </p:nvSpPr>
        <p:spPr>
          <a:xfrm>
            <a:off x="840204" y="3388804"/>
            <a:ext cx="1138876" cy="1107969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1D9EFF"/>
              </a:gs>
              <a:gs pos="100000">
                <a:srgbClr val="01A6C0"/>
              </a:gs>
              <a:gs pos="100000">
                <a:srgbClr val="6DC0FF"/>
              </a:gs>
              <a:gs pos="99000">
                <a:srgbClr val="14FCCA"/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Allied Health </a:t>
            </a:r>
          </a:p>
        </p:txBody>
      </p:sp>
      <p:sp>
        <p:nvSpPr>
          <p:cNvPr id="53" name="Oval 52"/>
          <p:cNvSpPr/>
          <p:nvPr/>
        </p:nvSpPr>
        <p:spPr>
          <a:xfrm>
            <a:off x="292430" y="2243688"/>
            <a:ext cx="1138876" cy="1107969"/>
          </a:xfrm>
          <a:prstGeom prst="ellipse">
            <a:avLst/>
          </a:prstGeom>
          <a:solidFill>
            <a:srgbClr val="2FA6FF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Health Professionals </a:t>
            </a:r>
          </a:p>
        </p:txBody>
      </p:sp>
    </p:spTree>
    <p:extLst>
      <p:ext uri="{BB962C8B-B14F-4D97-AF65-F5344CB8AC3E}">
        <p14:creationId xmlns:p14="http://schemas.microsoft.com/office/powerpoint/2010/main" val="41666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 and Partnerships</a:t>
            </a:r>
          </a:p>
        </p:txBody>
      </p:sp>
      <p:sp>
        <p:nvSpPr>
          <p:cNvPr id="5" name="Oval 4"/>
          <p:cNvSpPr/>
          <p:nvPr/>
        </p:nvSpPr>
        <p:spPr>
          <a:xfrm>
            <a:off x="4290883" y="2989131"/>
            <a:ext cx="4114800" cy="236014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Education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Prevention &amp; Early Intervention</a:t>
            </a:r>
          </a:p>
        </p:txBody>
      </p:sp>
      <p:sp>
        <p:nvSpPr>
          <p:cNvPr id="6" name="Oval 5"/>
          <p:cNvSpPr/>
          <p:nvPr/>
        </p:nvSpPr>
        <p:spPr>
          <a:xfrm>
            <a:off x="8785652" y="2857565"/>
            <a:ext cx="2557849" cy="2137719"/>
          </a:xfrm>
          <a:prstGeom prst="ellipse">
            <a:avLst/>
          </a:prstGeom>
          <a:solidFill>
            <a:srgbClr val="FF69A6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Community Awareness</a:t>
            </a:r>
          </a:p>
        </p:txBody>
      </p:sp>
      <p:sp>
        <p:nvSpPr>
          <p:cNvPr id="8" name="Oval 7"/>
          <p:cNvSpPr/>
          <p:nvPr/>
        </p:nvSpPr>
        <p:spPr>
          <a:xfrm>
            <a:off x="3229229" y="4675017"/>
            <a:ext cx="1495167" cy="1328219"/>
          </a:xfrm>
          <a:prstGeom prst="ellipse">
            <a:avLst/>
          </a:prstGeom>
          <a:solidFill>
            <a:srgbClr val="FF858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Primary Schools</a:t>
            </a:r>
          </a:p>
        </p:txBody>
      </p:sp>
      <p:sp>
        <p:nvSpPr>
          <p:cNvPr id="9" name="Oval 8"/>
          <p:cNvSpPr/>
          <p:nvPr/>
        </p:nvSpPr>
        <p:spPr>
          <a:xfrm>
            <a:off x="1891096" y="5448123"/>
            <a:ext cx="1495167" cy="1328219"/>
          </a:xfrm>
          <a:prstGeom prst="ellipse">
            <a:avLst/>
          </a:prstGeom>
          <a:solidFill>
            <a:srgbClr val="FF858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High Schools</a:t>
            </a:r>
          </a:p>
        </p:txBody>
      </p:sp>
      <p:sp>
        <p:nvSpPr>
          <p:cNvPr id="10" name="Oval 9"/>
          <p:cNvSpPr/>
          <p:nvPr/>
        </p:nvSpPr>
        <p:spPr>
          <a:xfrm>
            <a:off x="107090" y="4679114"/>
            <a:ext cx="1907059" cy="1328219"/>
          </a:xfrm>
          <a:prstGeom prst="ellipse">
            <a:avLst/>
          </a:prstGeom>
          <a:solidFill>
            <a:srgbClr val="FF858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University</a:t>
            </a:r>
          </a:p>
          <a:p>
            <a:pPr algn="ctr"/>
            <a:r>
              <a:rPr lang="en-US" dirty="0"/>
              <a:t>&amp;</a:t>
            </a:r>
          </a:p>
          <a:p>
            <a:pPr algn="ctr"/>
            <a:r>
              <a:rPr lang="en-US" dirty="0" err="1"/>
              <a:t>Tafe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23353" y="1690923"/>
            <a:ext cx="1651688" cy="1597661"/>
          </a:xfrm>
          <a:prstGeom prst="ellipse">
            <a:avLst/>
          </a:prstGeom>
          <a:solidFill>
            <a:srgbClr val="FF69A6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Policy</a:t>
            </a:r>
          </a:p>
          <a:p>
            <a:pPr algn="ctr"/>
            <a:r>
              <a:rPr lang="en-US" dirty="0"/>
              <a:t> &amp;</a:t>
            </a:r>
          </a:p>
          <a:p>
            <a:pPr algn="ctr"/>
            <a:r>
              <a:rPr lang="en-US" dirty="0"/>
              <a:t>Research </a:t>
            </a:r>
          </a:p>
        </p:txBody>
      </p:sp>
      <p:sp>
        <p:nvSpPr>
          <p:cNvPr id="12" name="Oval 11"/>
          <p:cNvSpPr/>
          <p:nvPr/>
        </p:nvSpPr>
        <p:spPr>
          <a:xfrm>
            <a:off x="1237730" y="2728512"/>
            <a:ext cx="2557849" cy="2137719"/>
          </a:xfrm>
          <a:prstGeom prst="ellipse">
            <a:avLst/>
          </a:prstGeom>
          <a:solidFill>
            <a:srgbClr val="FF69A6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Department of Education</a:t>
            </a:r>
          </a:p>
        </p:txBody>
      </p:sp>
      <p:sp>
        <p:nvSpPr>
          <p:cNvPr id="13" name="Oval 12"/>
          <p:cNvSpPr/>
          <p:nvPr/>
        </p:nvSpPr>
        <p:spPr>
          <a:xfrm>
            <a:off x="7920681" y="4450512"/>
            <a:ext cx="2063578" cy="1328219"/>
          </a:xfrm>
          <a:prstGeom prst="ellipse">
            <a:avLst/>
          </a:prstGeom>
          <a:solidFill>
            <a:srgbClr val="FF858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Community Health/ Nurse</a:t>
            </a:r>
          </a:p>
        </p:txBody>
      </p:sp>
      <p:sp>
        <p:nvSpPr>
          <p:cNvPr id="14" name="Oval 13"/>
          <p:cNvSpPr/>
          <p:nvPr/>
        </p:nvSpPr>
        <p:spPr>
          <a:xfrm>
            <a:off x="10054280" y="4415303"/>
            <a:ext cx="2063578" cy="1328219"/>
          </a:xfrm>
          <a:prstGeom prst="ellipse">
            <a:avLst/>
          </a:prstGeom>
          <a:solidFill>
            <a:srgbClr val="FF858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Public Awareness Campaigns</a:t>
            </a:r>
          </a:p>
        </p:txBody>
      </p:sp>
      <p:sp>
        <p:nvSpPr>
          <p:cNvPr id="15" name="Oval 14"/>
          <p:cNvSpPr/>
          <p:nvPr/>
        </p:nvSpPr>
        <p:spPr>
          <a:xfrm>
            <a:off x="10972797" y="5714646"/>
            <a:ext cx="1130642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Freedom</a:t>
            </a:r>
          </a:p>
          <a:p>
            <a:pPr algn="ctr"/>
            <a:r>
              <a:rPr lang="en-US" sz="1100" dirty="0"/>
              <a:t>from Fear</a:t>
            </a:r>
          </a:p>
        </p:txBody>
      </p:sp>
      <p:sp>
        <p:nvSpPr>
          <p:cNvPr id="17" name="Oval 16"/>
          <p:cNvSpPr/>
          <p:nvPr/>
        </p:nvSpPr>
        <p:spPr>
          <a:xfrm>
            <a:off x="9984259" y="5716595"/>
            <a:ext cx="1130642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No More</a:t>
            </a:r>
          </a:p>
        </p:txBody>
      </p:sp>
      <p:sp>
        <p:nvSpPr>
          <p:cNvPr id="18" name="Oval 17"/>
          <p:cNvSpPr/>
          <p:nvPr/>
        </p:nvSpPr>
        <p:spPr>
          <a:xfrm>
            <a:off x="9042054" y="5762143"/>
            <a:ext cx="1130642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Hey Mate</a:t>
            </a:r>
          </a:p>
        </p:txBody>
      </p:sp>
      <p:sp>
        <p:nvSpPr>
          <p:cNvPr id="19" name="Oval 18"/>
          <p:cNvSpPr/>
          <p:nvPr/>
        </p:nvSpPr>
        <p:spPr>
          <a:xfrm>
            <a:off x="7182364" y="5716595"/>
            <a:ext cx="1130642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FDV Early Screening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838" y="1917702"/>
            <a:ext cx="563983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What is missing from landscape?</a:t>
            </a:r>
          </a:p>
          <a:p>
            <a:endParaRPr lang="en-US" dirty="0" err="1"/>
          </a:p>
        </p:txBody>
      </p:sp>
      <p:sp>
        <p:nvSpPr>
          <p:cNvPr id="23" name="Oval 22"/>
          <p:cNvSpPr/>
          <p:nvPr/>
        </p:nvSpPr>
        <p:spPr>
          <a:xfrm>
            <a:off x="6871386" y="1795869"/>
            <a:ext cx="1233615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WA Strategic Prevention Plan</a:t>
            </a:r>
          </a:p>
        </p:txBody>
      </p:sp>
      <p:sp>
        <p:nvSpPr>
          <p:cNvPr id="27" name="Oval 26"/>
          <p:cNvSpPr/>
          <p:nvPr/>
        </p:nvSpPr>
        <p:spPr>
          <a:xfrm>
            <a:off x="7821828" y="1795869"/>
            <a:ext cx="1130642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FDV Leave</a:t>
            </a:r>
          </a:p>
        </p:txBody>
      </p:sp>
      <p:sp>
        <p:nvSpPr>
          <p:cNvPr id="28" name="Oval 27"/>
          <p:cNvSpPr/>
          <p:nvPr/>
        </p:nvSpPr>
        <p:spPr>
          <a:xfrm>
            <a:off x="8652819" y="1795869"/>
            <a:ext cx="1331439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WA Residential Tenancy Act</a:t>
            </a:r>
          </a:p>
        </p:txBody>
      </p:sp>
      <p:sp>
        <p:nvSpPr>
          <p:cNvPr id="24" name="Oval 23"/>
          <p:cNvSpPr/>
          <p:nvPr/>
        </p:nvSpPr>
        <p:spPr>
          <a:xfrm>
            <a:off x="9499255" y="1757297"/>
            <a:ext cx="1241316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ANROWS</a:t>
            </a:r>
          </a:p>
        </p:txBody>
      </p:sp>
      <p:sp>
        <p:nvSpPr>
          <p:cNvPr id="25" name="Oval 24"/>
          <p:cNvSpPr/>
          <p:nvPr/>
        </p:nvSpPr>
        <p:spPr>
          <a:xfrm>
            <a:off x="10320978" y="1757297"/>
            <a:ext cx="1130642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Our Watch</a:t>
            </a:r>
          </a:p>
        </p:txBody>
      </p:sp>
      <p:sp>
        <p:nvSpPr>
          <p:cNvPr id="26" name="Oval 25"/>
          <p:cNvSpPr/>
          <p:nvPr/>
        </p:nvSpPr>
        <p:spPr>
          <a:xfrm>
            <a:off x="11061358" y="1757297"/>
            <a:ext cx="1130642" cy="1061696"/>
          </a:xfrm>
          <a:prstGeom prst="ellipse">
            <a:avLst/>
          </a:prstGeom>
          <a:solidFill>
            <a:srgbClr val="FFC5C5"/>
          </a:solidFill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White Ribbon</a:t>
            </a:r>
          </a:p>
        </p:txBody>
      </p:sp>
    </p:spTree>
    <p:extLst>
      <p:ext uri="{BB962C8B-B14F-4D97-AF65-F5344CB8AC3E}">
        <p14:creationId xmlns:p14="http://schemas.microsoft.com/office/powerpoint/2010/main" val="25055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7" grpId="0" animBg="1"/>
      <p:bldP spid="28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114" y="1928222"/>
            <a:ext cx="4891314" cy="350737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Culture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How are you providing Culturally Safe services?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22572" y="1928222"/>
            <a:ext cx="4891314" cy="3507377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6350" cap="flat" cmpd="sng" algn="ctr">
            <a:solidFill>
              <a:srgbClr val="FF0066"/>
            </a:solidFill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63AADD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rgbClr val="63AADD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rgbClr val="63AADD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rgbClr val="63AADD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rgbClr val="63AADD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Sexual Identity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How are you providing Safe Gender Diverse Services.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4343" y="5631543"/>
            <a:ext cx="9949543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Who can you link in with to build this knowledge in these areas and share your FDV knowledge?</a:t>
            </a:r>
          </a:p>
          <a:p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0474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MBC Collaborations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3473033"/>
            <a:ext cx="10857470" cy="3272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r>
              <a:rPr lang="en-US" sz="3600" dirty="0">
                <a:latin typeface="+mj-lt"/>
              </a:rPr>
              <a:t>for Partnerships and Collaboratively raising awareness across the intersections!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opportuni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1947313"/>
            <a:ext cx="5999842" cy="246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Relationships</a:t>
            </a:r>
          </a:p>
        </p:txBody>
      </p:sp>
      <p:pic>
        <p:nvPicPr>
          <p:cNvPr id="5122" name="Picture 2" descr="Image result for building relationsh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17" y="2015141"/>
            <a:ext cx="5342728" cy="34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7909" y="5849257"/>
            <a:ext cx="9187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Relationship Building = Trust</a:t>
            </a:r>
          </a:p>
        </p:txBody>
      </p:sp>
    </p:spTree>
    <p:extLst>
      <p:ext uri="{BB962C8B-B14F-4D97-AF65-F5344CB8AC3E}">
        <p14:creationId xmlns:p14="http://schemas.microsoft.com/office/powerpoint/2010/main" val="29232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work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1F2D7EB-DE9B-457F-8333-8DE6F8289BFD}" vid="{B0F9E839-7F74-4A57-AD83-578B255FB1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 template</Template>
  <TotalTime>359</TotalTime>
  <Words>564</Words>
  <Application>Microsoft Macintosh PowerPoint</Application>
  <PresentationFormat>Widescreen</PresentationFormat>
  <Paragraphs>147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Palatino Linotype</vt:lpstr>
      <vt:lpstr>Wingdings 2</vt:lpstr>
      <vt:lpstr>Network template</vt:lpstr>
      <vt:lpstr>MBC Partner Agencies:  Working Together for Better Outcomes</vt:lpstr>
      <vt:lpstr>Acknowledgement</vt:lpstr>
      <vt:lpstr>Intersections &amp; Intersectionality</vt:lpstr>
      <vt:lpstr>Intersections</vt:lpstr>
      <vt:lpstr>PowerPoint Presentation</vt:lpstr>
      <vt:lpstr>Intersections and Partnerships</vt:lpstr>
      <vt:lpstr>Intersectionality</vt:lpstr>
      <vt:lpstr>MBC Collaborations</vt:lpstr>
      <vt:lpstr>Building Relationships</vt:lpstr>
      <vt:lpstr>Collectively We Want:</vt:lpstr>
      <vt:lpstr>PowerPoint Presentation</vt:lpstr>
    </vt:vector>
  </TitlesOfParts>
  <Company>AnglicareWA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Kate Jeffries</dc:creator>
  <cp:lastModifiedBy>Microsoft Office User</cp:lastModifiedBy>
  <cp:revision>31</cp:revision>
  <dcterms:created xsi:type="dcterms:W3CDTF">2018-09-03T12:50:10Z</dcterms:created>
  <dcterms:modified xsi:type="dcterms:W3CDTF">2018-09-09T23:03:49Z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